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23"/>
  </p:notesMasterIdLst>
  <p:sldIdLst>
    <p:sldId id="256" r:id="rId2"/>
    <p:sldId id="262" r:id="rId3"/>
    <p:sldId id="261" r:id="rId4"/>
    <p:sldId id="259" r:id="rId5"/>
    <p:sldId id="271" r:id="rId6"/>
    <p:sldId id="270" r:id="rId7"/>
    <p:sldId id="279" r:id="rId8"/>
    <p:sldId id="272" r:id="rId9"/>
    <p:sldId id="276" r:id="rId10"/>
    <p:sldId id="266" r:id="rId11"/>
    <p:sldId id="280" r:id="rId12"/>
    <p:sldId id="263" r:id="rId13"/>
    <p:sldId id="264" r:id="rId14"/>
    <p:sldId id="267" r:id="rId15"/>
    <p:sldId id="275" r:id="rId16"/>
    <p:sldId id="277" r:id="rId17"/>
    <p:sldId id="274" r:id="rId18"/>
    <p:sldId id="273" r:id="rId19"/>
    <p:sldId id="265" r:id="rId20"/>
    <p:sldId id="278" r:id="rId21"/>
    <p:sldId id="25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9" autoAdjust="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9D6B1-503E-47DD-A32F-3E03B323D331}"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A74B90-A38B-4EE8-83D7-5A0C66833793}" type="slidenum">
              <a:rPr lang="en-US" smtClean="0"/>
              <a:t>‹#›</a:t>
            </a:fld>
            <a:endParaRPr lang="en-US"/>
          </a:p>
        </p:txBody>
      </p:sp>
    </p:spTree>
    <p:extLst>
      <p:ext uri="{BB962C8B-B14F-4D97-AF65-F5344CB8AC3E}">
        <p14:creationId xmlns:p14="http://schemas.microsoft.com/office/powerpoint/2010/main" val="3749864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779a9e2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779a9e2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779a9e2e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779a9e2e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85390e24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85390e24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85390e24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5390e24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85390e24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85390e24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B409940-8582-4820-B504-9B0AEDCFB64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620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D77297-63BA-4C2B-9069-64C7FE12740C}"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409940-8582-4820-B504-9B0AEDCFB644}" type="slidenum">
              <a:rPr lang="en-US" smtClean="0"/>
              <a:t>‹#›</a:t>
            </a:fld>
            <a:endParaRPr lang="en-US"/>
          </a:p>
        </p:txBody>
      </p:sp>
    </p:spTree>
    <p:extLst>
      <p:ext uri="{BB962C8B-B14F-4D97-AF65-F5344CB8AC3E}">
        <p14:creationId xmlns:p14="http://schemas.microsoft.com/office/powerpoint/2010/main" val="1451419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409940-8582-4820-B504-9B0AEDCFB64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7254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409940-8582-4820-B504-9B0AEDCFB64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94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409940-8582-4820-B504-9B0AEDCFB644}" type="slidenum">
              <a:rPr lang="en-US" smtClean="0"/>
              <a:t>‹#›</a:t>
            </a:fld>
            <a:endParaRPr lang="en-US"/>
          </a:p>
        </p:txBody>
      </p:sp>
    </p:spTree>
    <p:extLst>
      <p:ext uri="{BB962C8B-B14F-4D97-AF65-F5344CB8AC3E}">
        <p14:creationId xmlns:p14="http://schemas.microsoft.com/office/powerpoint/2010/main" val="3922615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409940-8582-4820-B504-9B0AEDCFB64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022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409940-8582-4820-B504-9B0AEDCFB64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3305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409940-8582-4820-B504-9B0AEDCFB64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4512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409940-8582-4820-B504-9B0AEDCFB64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411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194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409940-8582-4820-B504-9B0AEDCFB644}" type="slidenum">
              <a:rPr lang="en-US" smtClean="0"/>
              <a:t>‹#›</a:t>
            </a:fld>
            <a:endParaRPr lang="en-US"/>
          </a:p>
        </p:txBody>
      </p:sp>
    </p:spTree>
    <p:extLst>
      <p:ext uri="{BB962C8B-B14F-4D97-AF65-F5344CB8AC3E}">
        <p14:creationId xmlns:p14="http://schemas.microsoft.com/office/powerpoint/2010/main" val="1591480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D77297-63BA-4C2B-9069-64C7FE12740C}"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409940-8582-4820-B504-9B0AEDCFB64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86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D77297-63BA-4C2B-9069-64C7FE12740C}"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409940-8582-4820-B504-9B0AEDCFB644}" type="slidenum">
              <a:rPr lang="en-US" smtClean="0"/>
              <a:t>‹#›</a:t>
            </a:fld>
            <a:endParaRPr lang="en-US"/>
          </a:p>
        </p:txBody>
      </p:sp>
    </p:spTree>
    <p:extLst>
      <p:ext uri="{BB962C8B-B14F-4D97-AF65-F5344CB8AC3E}">
        <p14:creationId xmlns:p14="http://schemas.microsoft.com/office/powerpoint/2010/main" val="346505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D77297-63BA-4C2B-9069-64C7FE12740C}" type="datetimeFigureOut">
              <a:rPr lang="en-US" smtClean="0"/>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409940-8582-4820-B504-9B0AEDCFB64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426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D77297-63BA-4C2B-9069-64C7FE12740C}" type="datetimeFigureOut">
              <a:rPr lang="en-US" smtClean="0"/>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409940-8582-4820-B504-9B0AEDCFB64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324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D77297-63BA-4C2B-9069-64C7FE12740C}" type="datetimeFigureOut">
              <a:rPr lang="en-US" smtClean="0"/>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409940-8582-4820-B504-9B0AEDCFB644}" type="slidenum">
              <a:rPr lang="en-US" smtClean="0"/>
              <a:t>‹#›</a:t>
            </a:fld>
            <a:endParaRPr lang="en-US"/>
          </a:p>
        </p:txBody>
      </p:sp>
    </p:spTree>
    <p:extLst>
      <p:ext uri="{BB962C8B-B14F-4D97-AF65-F5344CB8AC3E}">
        <p14:creationId xmlns:p14="http://schemas.microsoft.com/office/powerpoint/2010/main" val="3193945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D77297-63BA-4C2B-9069-64C7FE12740C}"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409940-8582-4820-B504-9B0AEDCFB64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318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D77297-63BA-4C2B-9069-64C7FE12740C}"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409940-8582-4820-B504-9B0AEDCFB644}" type="slidenum">
              <a:rPr lang="en-US" smtClean="0"/>
              <a:t>‹#›</a:t>
            </a:fld>
            <a:endParaRPr lang="en-US"/>
          </a:p>
        </p:txBody>
      </p:sp>
    </p:spTree>
    <p:extLst>
      <p:ext uri="{BB962C8B-B14F-4D97-AF65-F5344CB8AC3E}">
        <p14:creationId xmlns:p14="http://schemas.microsoft.com/office/powerpoint/2010/main" val="1169939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8D77297-63BA-4C2B-9069-64C7FE12740C}" type="datetimeFigureOut">
              <a:rPr lang="en-US" smtClean="0"/>
              <a:t>9/3/2024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409940-8582-4820-B504-9B0AEDCFB644}" type="slidenum">
              <a:rPr lang="en-US" smtClean="0"/>
              <a:t>‹#›</a:t>
            </a:fld>
            <a:endParaRPr lang="en-US"/>
          </a:p>
        </p:txBody>
      </p:sp>
    </p:spTree>
    <p:extLst>
      <p:ext uri="{BB962C8B-B14F-4D97-AF65-F5344CB8AC3E}">
        <p14:creationId xmlns:p14="http://schemas.microsoft.com/office/powerpoint/2010/main" val="185451329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brickhousesecurity.com/gps-trackers/gps-accuracy/" TargetMode="External"/><Relationship Id="rId2" Type="http://schemas.openxmlformats.org/officeDocument/2006/relationships/hyperlink" Target="https://www.reddit.com/r/mildlyinteresting/comments/6g2275/the_pattern_on_this_lawn_makes_it_look_3d/" TargetMode="External"/><Relationship Id="rId1" Type="http://schemas.openxmlformats.org/officeDocument/2006/relationships/slideLayout" Target="../slideLayouts/slideLayout2.xml"/><Relationship Id="rId5" Type="http://schemas.openxmlformats.org/officeDocument/2006/relationships/hyperlink" Target="https://www.lawnstarter.com/ny" TargetMode="External"/><Relationship Id="rId4" Type="http://schemas.openxmlformats.org/officeDocument/2006/relationships/hyperlink" Target="https://www.scag.com/pro-tip/lawn-striping-and-lawn-patter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11500" dirty="0">
                <a:solidFill>
                  <a:schemeClr val="tx1">
                    <a:lumMod val="95000"/>
                  </a:schemeClr>
                </a:solidFill>
                <a:latin typeface="Candara Light" panose="020E0502030303020204" pitchFamily="34" charset="0"/>
              </a:rPr>
              <a:t>MowBotic</a:t>
            </a:r>
          </a:p>
        </p:txBody>
      </p:sp>
      <p:sp>
        <p:nvSpPr>
          <p:cNvPr id="3" name="Subtitle 2"/>
          <p:cNvSpPr>
            <a:spLocks noGrp="1"/>
          </p:cNvSpPr>
          <p:nvPr>
            <p:ph type="subTitle" idx="1"/>
          </p:nvPr>
        </p:nvSpPr>
        <p:spPr/>
        <p:txBody>
          <a:bodyPr/>
          <a:lstStyle/>
          <a:p>
            <a:r>
              <a:rPr lang="en-US" sz="2800" b="1" dirty="0">
                <a:solidFill>
                  <a:schemeClr val="accent3">
                    <a:lumMod val="75000"/>
                  </a:schemeClr>
                </a:solidFill>
              </a:rPr>
              <a:t>The next generation of lawnmowing</a:t>
            </a:r>
          </a:p>
          <a:p>
            <a:r>
              <a:rPr lang="en-US" dirty="0"/>
              <a:t>By Xiang Chen, Miguel, Reddy, Raja, Jacob </a:t>
            </a:r>
            <a:r>
              <a:rPr lang="en-US" dirty="0" err="1"/>
              <a:t>Liese</a:t>
            </a:r>
            <a:r>
              <a:rPr lang="en-US" dirty="0"/>
              <a:t>, Jason Gang, Ahad Rajput, Danny Wagner, and Domonique </a:t>
            </a:r>
            <a:r>
              <a:rPr lang="en-US" dirty="0" err="1"/>
              <a:t>Duliepre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752485" y="742642"/>
            <a:ext cx="6947726" cy="813025"/>
          </a:xfrm>
          <a:prstGeom prst="rect">
            <a:avLst/>
          </a:prstGeom>
        </p:spPr>
        <p:txBody>
          <a:bodyPr spcFirstLastPara="1" vert="horz" wrap="square" lIns="121900" tIns="121900" rIns="121900" bIns="121900" rtlCol="0" anchor="b" anchorCtr="0">
            <a:noAutofit/>
          </a:bodyPr>
          <a:lstStyle/>
          <a:p>
            <a:pPr algn="l"/>
            <a:r>
              <a:rPr lang="en" b="1" dirty="0"/>
              <a:t>Arduino Mega2560 + WIFI </a:t>
            </a:r>
            <a:endParaRPr sz="4000" b="1" dirty="0"/>
          </a:p>
        </p:txBody>
      </p:sp>
      <p:sp>
        <p:nvSpPr>
          <p:cNvPr id="131" name="Google Shape;131;p23"/>
          <p:cNvSpPr txBox="1">
            <a:spLocks noGrp="1"/>
          </p:cNvSpPr>
          <p:nvPr>
            <p:ph type="body" idx="1"/>
          </p:nvPr>
        </p:nvSpPr>
        <p:spPr>
          <a:xfrm>
            <a:off x="364867" y="1555666"/>
            <a:ext cx="11074648" cy="4559691"/>
          </a:xfrm>
          <a:prstGeom prst="rect">
            <a:avLst/>
          </a:prstGeom>
        </p:spPr>
        <p:txBody>
          <a:bodyPr spcFirstLastPara="1" vert="horz" wrap="square" lIns="121900" tIns="121900" rIns="121900" bIns="121900" rtlCol="0" anchor="t" anchorCtr="0">
            <a:noAutofit/>
          </a:bodyPr>
          <a:lstStyle/>
          <a:p>
            <a:pPr>
              <a:buClrTx/>
            </a:pPr>
            <a:r>
              <a:rPr lang="en" sz="3600" dirty="0"/>
              <a:t>Total Price: $12</a:t>
            </a:r>
            <a:endParaRPr sz="3600" dirty="0"/>
          </a:p>
          <a:p>
            <a:pPr>
              <a:buClrTx/>
            </a:pPr>
            <a:r>
              <a:rPr lang="en-US" sz="3600" dirty="0"/>
              <a:t>Quantity: 1</a:t>
            </a:r>
          </a:p>
          <a:p>
            <a:pPr>
              <a:buClrTx/>
            </a:pPr>
            <a:r>
              <a:rPr lang="en" sz="3600" dirty="0">
                <a:solidFill>
                  <a:srgbClr val="666666"/>
                </a:solidFill>
              </a:rPr>
              <a:t>Description: The Arduino Mega2560 + WIFI is a microcontroller breakout broad with an ATmega2560 and ESP8266 combined into one. This MCU offers 32MB of memory as well as USB to serial TTL communication. This microcontroller will be the brains of the autonomous lawn mower</a:t>
            </a:r>
            <a:endParaRPr sz="3600" dirty="0">
              <a:solidFill>
                <a:srgbClr val="666666"/>
              </a:solidFill>
            </a:endParaRPr>
          </a:p>
          <a:p>
            <a:pPr indent="0">
              <a:spcBef>
                <a:spcPts val="2133"/>
              </a:spcBef>
              <a:spcAft>
                <a:spcPts val="2133"/>
              </a:spcAft>
              <a:buNone/>
            </a:pPr>
            <a:endParaRPr dirty="0"/>
          </a:p>
        </p:txBody>
      </p:sp>
      <p:pic>
        <p:nvPicPr>
          <p:cNvPr id="132" name="Google Shape;132;p23"/>
          <p:cNvPicPr preferRelativeResize="0"/>
          <p:nvPr/>
        </p:nvPicPr>
        <p:blipFill>
          <a:blip r:embed="rId3">
            <a:alphaModFix/>
          </a:blip>
          <a:stretch>
            <a:fillRect/>
          </a:stretch>
        </p:blipFill>
        <p:spPr>
          <a:xfrm>
            <a:off x="9455931" y="742642"/>
            <a:ext cx="1516870" cy="17811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692326" y="687516"/>
            <a:ext cx="10328600" cy="953546"/>
          </a:xfrm>
          <a:prstGeom prst="rect">
            <a:avLst/>
          </a:prstGeom>
        </p:spPr>
        <p:txBody>
          <a:bodyPr spcFirstLastPara="1" vert="horz" wrap="square" lIns="121900" tIns="121900" rIns="121900" bIns="121900" rtlCol="0" anchor="b" anchorCtr="0">
            <a:noAutofit/>
          </a:bodyPr>
          <a:lstStyle/>
          <a:p>
            <a:pPr algn="l"/>
            <a:r>
              <a:rPr lang="en" b="1" dirty="0">
                <a:solidFill>
                  <a:srgbClr val="333333"/>
                </a:solidFill>
              </a:rPr>
              <a:t>Sun Joe MJ401C Cordless Lawn Mower</a:t>
            </a:r>
            <a:endParaRPr sz="6133" b="1" dirty="0"/>
          </a:p>
        </p:txBody>
      </p:sp>
      <p:sp>
        <p:nvSpPr>
          <p:cNvPr id="117" name="Google Shape;117;p21"/>
          <p:cNvSpPr txBox="1">
            <a:spLocks noGrp="1"/>
          </p:cNvSpPr>
          <p:nvPr>
            <p:ph type="body" idx="1"/>
          </p:nvPr>
        </p:nvSpPr>
        <p:spPr>
          <a:xfrm>
            <a:off x="572011" y="1641062"/>
            <a:ext cx="7261851" cy="4862862"/>
          </a:xfrm>
          <a:prstGeom prst="rect">
            <a:avLst/>
          </a:prstGeom>
        </p:spPr>
        <p:txBody>
          <a:bodyPr spcFirstLastPara="1" vert="horz" wrap="square" lIns="121900" tIns="121900" rIns="121900" bIns="121900" rtlCol="0" anchor="t" anchorCtr="0">
            <a:noAutofit/>
          </a:bodyPr>
          <a:lstStyle/>
          <a:p>
            <a:pPr>
              <a:buClrTx/>
              <a:buFont typeface="Wingdings" panose="05000000000000000000" pitchFamily="2" charset="2"/>
              <a:buChar char="Ø"/>
            </a:pPr>
            <a:r>
              <a:rPr lang="en" sz="3200" dirty="0">
                <a:solidFill>
                  <a:schemeClr val="tx1"/>
                </a:solidFill>
              </a:rPr>
              <a:t>Total Price: $82.50 [Got it for a black friday sale ;)]</a:t>
            </a:r>
            <a:endParaRPr sz="3200" dirty="0">
              <a:solidFill>
                <a:schemeClr val="tx1"/>
              </a:solidFill>
            </a:endParaRPr>
          </a:p>
          <a:p>
            <a:pPr>
              <a:buClrTx/>
              <a:buFont typeface="Wingdings" panose="05000000000000000000" pitchFamily="2" charset="2"/>
              <a:buChar char="Ø"/>
            </a:pPr>
            <a:r>
              <a:rPr lang="en" sz="3200" dirty="0">
                <a:solidFill>
                  <a:schemeClr val="tx1"/>
                </a:solidFill>
              </a:rPr>
              <a:t>Quantity: 1</a:t>
            </a:r>
            <a:endParaRPr sz="3200" dirty="0">
              <a:solidFill>
                <a:schemeClr val="tx1"/>
              </a:solidFill>
            </a:endParaRPr>
          </a:p>
          <a:p>
            <a:pPr>
              <a:buClrTx/>
              <a:buFont typeface="Wingdings" panose="05000000000000000000" pitchFamily="2" charset="2"/>
              <a:buChar char="Ø"/>
            </a:pPr>
            <a:r>
              <a:rPr lang="en" sz="3200" dirty="0">
                <a:solidFill>
                  <a:schemeClr val="tx1"/>
                </a:solidFill>
              </a:rPr>
              <a:t>Description: This 28 V, 4 Ah electric lawn mower has an operating time of 25 minutes. With the ability to cut a path of 14”, as well as the ability to push to start. This 23 pound lawnmower is perfectly lightweight for this project.</a:t>
            </a:r>
            <a:endParaRPr sz="3200" dirty="0">
              <a:solidFill>
                <a:schemeClr val="tx1"/>
              </a:solidFill>
            </a:endParaRPr>
          </a:p>
          <a:p>
            <a:pPr indent="0">
              <a:spcBef>
                <a:spcPts val="2133"/>
              </a:spcBef>
              <a:spcAft>
                <a:spcPts val="2133"/>
              </a:spcAft>
              <a:buNone/>
            </a:pPr>
            <a:endParaRPr dirty="0"/>
          </a:p>
        </p:txBody>
      </p:sp>
      <p:pic>
        <p:nvPicPr>
          <p:cNvPr id="118" name="Google Shape;118;p21"/>
          <p:cNvPicPr preferRelativeResize="0"/>
          <p:nvPr/>
        </p:nvPicPr>
        <p:blipFill>
          <a:blip r:embed="rId3">
            <a:alphaModFix/>
          </a:blip>
          <a:stretch>
            <a:fillRect/>
          </a:stretch>
        </p:blipFill>
        <p:spPr>
          <a:xfrm>
            <a:off x="7743092" y="1977945"/>
            <a:ext cx="3278486" cy="37490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842210" y="740799"/>
            <a:ext cx="7194885" cy="931589"/>
          </a:xfrm>
          <a:prstGeom prst="rect">
            <a:avLst/>
          </a:prstGeom>
        </p:spPr>
        <p:txBody>
          <a:bodyPr spcFirstLastPara="1" vert="horz" wrap="square" lIns="121900" tIns="121900" rIns="121900" bIns="121900" rtlCol="0" anchor="b" anchorCtr="0">
            <a:noAutofit/>
          </a:bodyPr>
          <a:lstStyle/>
          <a:p>
            <a:pPr algn="l"/>
            <a:r>
              <a:rPr lang="en" b="1" dirty="0"/>
              <a:t>Jazzy Motors / Gearbox</a:t>
            </a:r>
            <a:endParaRPr b="1" dirty="0"/>
          </a:p>
        </p:txBody>
      </p:sp>
      <p:sp>
        <p:nvSpPr>
          <p:cNvPr id="109" name="Google Shape;109;p20"/>
          <p:cNvSpPr txBox="1">
            <a:spLocks noGrp="1"/>
          </p:cNvSpPr>
          <p:nvPr>
            <p:ph type="body" idx="1"/>
          </p:nvPr>
        </p:nvSpPr>
        <p:spPr>
          <a:xfrm>
            <a:off x="390233" y="1562000"/>
            <a:ext cx="10871325" cy="4465821"/>
          </a:xfrm>
          <a:prstGeom prst="rect">
            <a:avLst/>
          </a:prstGeom>
        </p:spPr>
        <p:txBody>
          <a:bodyPr spcFirstLastPara="1" vert="horz" wrap="square" lIns="121900" tIns="121900" rIns="121900" bIns="121900" rtlCol="0" anchor="t" anchorCtr="0">
            <a:noAutofit/>
          </a:bodyPr>
          <a:lstStyle/>
          <a:p>
            <a:pPr>
              <a:buClrTx/>
            </a:pPr>
            <a:r>
              <a:rPr lang="en" dirty="0"/>
              <a:t>Total Price: $55</a:t>
            </a:r>
            <a:endParaRPr dirty="0"/>
          </a:p>
          <a:p>
            <a:pPr>
              <a:buClrTx/>
            </a:pPr>
            <a:r>
              <a:rPr lang="en" dirty="0"/>
              <a:t>Quantity: 2</a:t>
            </a:r>
            <a:endParaRPr dirty="0">
              <a:solidFill>
                <a:srgbClr val="B7B7B7"/>
              </a:solidFill>
            </a:endParaRPr>
          </a:p>
          <a:p>
            <a:pPr>
              <a:buClrTx/>
            </a:pPr>
            <a:r>
              <a:rPr lang="en" dirty="0">
                <a:solidFill>
                  <a:srgbClr val="000000"/>
                </a:solidFill>
              </a:rPr>
              <a:t>Description: These Jazzy Motor / Gearbox are able to produce 120 RPM at 24 V DC or 60 RPM at 12 V DC. The motors have a 17mm straight shaft with keyway 31mm long(1.220"). </a:t>
            </a:r>
            <a:endParaRPr dirty="0">
              <a:solidFill>
                <a:srgbClr val="000000"/>
              </a:solidFill>
            </a:endParaRPr>
          </a:p>
          <a:p>
            <a:pPr>
              <a:buClrTx/>
            </a:pPr>
            <a:r>
              <a:rPr lang="en" dirty="0">
                <a:solidFill>
                  <a:srgbClr val="000000"/>
                </a:solidFill>
              </a:rPr>
              <a:t>Specs (requires verification via testing)</a:t>
            </a:r>
            <a:endParaRPr dirty="0">
              <a:solidFill>
                <a:srgbClr val="000000"/>
              </a:solidFill>
            </a:endParaRPr>
          </a:p>
          <a:p>
            <a:pPr lvl="1">
              <a:spcBef>
                <a:spcPts val="0"/>
              </a:spcBef>
              <a:buClr>
                <a:srgbClr val="000000"/>
              </a:buClr>
            </a:pPr>
            <a:r>
              <a:rPr lang="en" dirty="0">
                <a:solidFill>
                  <a:srgbClr val="000000"/>
                </a:solidFill>
              </a:rPr>
              <a:t>No-Load 3A </a:t>
            </a:r>
            <a:endParaRPr dirty="0">
              <a:solidFill>
                <a:srgbClr val="000000"/>
              </a:solidFill>
            </a:endParaRPr>
          </a:p>
          <a:p>
            <a:pPr lvl="1">
              <a:spcBef>
                <a:spcPts val="0"/>
              </a:spcBef>
            </a:pPr>
            <a:r>
              <a:rPr lang="en" dirty="0"/>
              <a:t>Load </a:t>
            </a:r>
            <a:r>
              <a:rPr lang="en" dirty="0">
                <a:solidFill>
                  <a:srgbClr val="000000"/>
                </a:solidFill>
              </a:rPr>
              <a:t>25-40A</a:t>
            </a:r>
            <a:endParaRPr dirty="0">
              <a:solidFill>
                <a:srgbClr val="000000"/>
              </a:solidFill>
            </a:endParaRPr>
          </a:p>
          <a:p>
            <a:pPr lvl="1">
              <a:spcBef>
                <a:spcPts val="0"/>
              </a:spcBef>
              <a:buClr>
                <a:srgbClr val="000000"/>
              </a:buClr>
            </a:pPr>
            <a:r>
              <a:rPr lang="en" dirty="0">
                <a:solidFill>
                  <a:srgbClr val="000000"/>
                </a:solidFill>
              </a:rPr>
              <a:t>torque: ~</a:t>
            </a:r>
            <a:r>
              <a:rPr lang="en" dirty="0">
                <a:solidFill>
                  <a:srgbClr val="231F20"/>
                </a:solidFill>
                <a:highlight>
                  <a:srgbClr val="F9F9F9"/>
                </a:highlight>
              </a:rPr>
              <a:t>50 ft lbs @ max draw</a:t>
            </a:r>
            <a:endParaRPr dirty="0">
              <a:solidFill>
                <a:srgbClr val="000000"/>
              </a:solidFill>
            </a:endParaRPr>
          </a:p>
          <a:p>
            <a:pPr indent="0">
              <a:spcBef>
                <a:spcPts val="2133"/>
              </a:spcBef>
              <a:spcAft>
                <a:spcPts val="2133"/>
              </a:spcAft>
              <a:buNone/>
            </a:pPr>
            <a:endParaRPr dirty="0"/>
          </a:p>
        </p:txBody>
      </p:sp>
      <p:pic>
        <p:nvPicPr>
          <p:cNvPr id="110" name="Google Shape;110;p20"/>
          <p:cNvPicPr preferRelativeResize="0"/>
          <p:nvPr/>
        </p:nvPicPr>
        <p:blipFill>
          <a:blip r:embed="rId3">
            <a:alphaModFix/>
          </a:blip>
          <a:stretch>
            <a:fillRect/>
          </a:stretch>
        </p:blipFill>
        <p:spPr>
          <a:xfrm>
            <a:off x="6432645" y="3277491"/>
            <a:ext cx="4633162" cy="2872076"/>
          </a:xfrm>
          <a:prstGeom prst="rect">
            <a:avLst/>
          </a:prstGeom>
          <a:noFill/>
          <a:ln>
            <a:noFill/>
          </a:ln>
        </p:spPr>
      </p:pic>
      <p:pic>
        <p:nvPicPr>
          <p:cNvPr id="111" name="Google Shape;111;p20"/>
          <p:cNvPicPr preferRelativeResize="0"/>
          <p:nvPr/>
        </p:nvPicPr>
        <p:blipFill>
          <a:blip r:embed="rId4">
            <a:alphaModFix/>
          </a:blip>
          <a:stretch>
            <a:fillRect/>
          </a:stretch>
        </p:blipFill>
        <p:spPr>
          <a:xfrm>
            <a:off x="9456184" y="721943"/>
            <a:ext cx="1609623" cy="16477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Elbow 7">
            <a:extLst>
              <a:ext uri="{FF2B5EF4-FFF2-40B4-BE49-F238E27FC236}">
                <a16:creationId xmlns:a16="http://schemas.microsoft.com/office/drawing/2014/main" id="{BE2FA50B-A3EA-476E-B53E-396610E6B151}"/>
              </a:ext>
            </a:extLst>
          </p:cNvPr>
          <p:cNvCxnSpPr>
            <a:cxnSpLocks/>
          </p:cNvCxnSpPr>
          <p:nvPr/>
        </p:nvCxnSpPr>
        <p:spPr>
          <a:xfrm rot="5400000" flipH="1" flipV="1">
            <a:off x="8176249" y="3195443"/>
            <a:ext cx="564989" cy="1490836"/>
          </a:xfrm>
          <a:prstGeom prst="bentConnector2">
            <a:avLst/>
          </a:prstGeom>
          <a:ln>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25DEE4B-5B18-4C0E-9484-1397BBCB392F}"/>
              </a:ext>
            </a:extLst>
          </p:cNvPr>
          <p:cNvCxnSpPr>
            <a:cxnSpLocks/>
          </p:cNvCxnSpPr>
          <p:nvPr/>
        </p:nvCxnSpPr>
        <p:spPr>
          <a:xfrm rot="16200000" flipH="1">
            <a:off x="8169823" y="4413188"/>
            <a:ext cx="600363" cy="1513358"/>
          </a:xfrm>
          <a:prstGeom prst="bentConnector2">
            <a:avLst/>
          </a:prstGeom>
          <a:ln>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9A6BA9F5-3355-4F03-8AA0-3712BAF5B544}"/>
              </a:ext>
            </a:extLst>
          </p:cNvPr>
          <p:cNvCxnSpPr>
            <a:cxnSpLocks/>
          </p:cNvCxnSpPr>
          <p:nvPr/>
        </p:nvCxnSpPr>
        <p:spPr>
          <a:xfrm rot="16200000" flipH="1">
            <a:off x="6135812" y="3745044"/>
            <a:ext cx="888153" cy="714800"/>
          </a:xfrm>
          <a:prstGeom prst="bentConnector2">
            <a:avLst/>
          </a:prstGeom>
          <a:ln>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81B7234-0CA3-404A-BEF9-C4DF3B9DAEFA}"/>
              </a:ext>
            </a:extLst>
          </p:cNvPr>
          <p:cNvCxnSpPr>
            <a:cxnSpLocks/>
          </p:cNvCxnSpPr>
          <p:nvPr/>
        </p:nvCxnSpPr>
        <p:spPr>
          <a:xfrm>
            <a:off x="7713325" y="794084"/>
            <a:ext cx="1076830" cy="537117"/>
          </a:xfrm>
          <a:prstGeom prst="bentConnector3">
            <a:avLst>
              <a:gd name="adj1" fmla="val -2514"/>
            </a:avLst>
          </a:prstGeom>
          <a:ln>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6BAEF8A-6189-48E3-BE82-795B7F5361F4}"/>
              </a:ext>
            </a:extLst>
          </p:cNvPr>
          <p:cNvCxnSpPr/>
          <p:nvPr/>
        </p:nvCxnSpPr>
        <p:spPr>
          <a:xfrm rot="10800000" flipV="1">
            <a:off x="6708690" y="1654365"/>
            <a:ext cx="2327027" cy="1016645"/>
          </a:xfrm>
          <a:prstGeom prst="bentConnector3">
            <a:avLst>
              <a:gd name="adj1" fmla="val -2221"/>
            </a:avLst>
          </a:prstGeom>
          <a:ln>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76EF87B-E73C-47EC-81EF-849C9A82D869}"/>
              </a:ext>
            </a:extLst>
          </p:cNvPr>
          <p:cNvCxnSpPr>
            <a:cxnSpLocks/>
          </p:cNvCxnSpPr>
          <p:nvPr/>
        </p:nvCxnSpPr>
        <p:spPr>
          <a:xfrm>
            <a:off x="4029818" y="1849591"/>
            <a:ext cx="1252045" cy="471301"/>
          </a:xfrm>
          <a:prstGeom prst="bentConnector3">
            <a:avLst>
              <a:gd name="adj1" fmla="val 100931"/>
            </a:avLst>
          </a:prstGeom>
          <a:ln>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21071EFD-4D3F-429E-BF85-D1F6FFD1D310}"/>
              </a:ext>
            </a:extLst>
          </p:cNvPr>
          <p:cNvCxnSpPr>
            <a:cxnSpLocks/>
          </p:cNvCxnSpPr>
          <p:nvPr/>
        </p:nvCxnSpPr>
        <p:spPr>
          <a:xfrm rot="10800000" flipV="1">
            <a:off x="3822072" y="3658365"/>
            <a:ext cx="1327446" cy="282496"/>
          </a:xfrm>
          <a:prstGeom prst="bentConnector3">
            <a:avLst>
              <a:gd name="adj1" fmla="val 150"/>
            </a:avLst>
          </a:prstGeom>
          <a:ln>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1350EDF-D7A4-4822-B44A-1BD889E5894B}"/>
              </a:ext>
            </a:extLst>
          </p:cNvPr>
          <p:cNvCxnSpPr>
            <a:cxnSpLocks/>
          </p:cNvCxnSpPr>
          <p:nvPr/>
        </p:nvCxnSpPr>
        <p:spPr>
          <a:xfrm rot="16200000" flipH="1">
            <a:off x="3135233" y="4223978"/>
            <a:ext cx="843525" cy="1165444"/>
          </a:xfrm>
          <a:prstGeom prst="bentConnector2">
            <a:avLst/>
          </a:prstGeom>
          <a:ln>
            <a:solidFill>
              <a:schemeClr val="bg2">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0F49125-D11D-43EE-9AEA-8B33EBB350F3}"/>
              </a:ext>
            </a:extLst>
          </p:cNvPr>
          <p:cNvSpPr txBox="1"/>
          <p:nvPr/>
        </p:nvSpPr>
        <p:spPr>
          <a:xfrm>
            <a:off x="1115707" y="1157935"/>
            <a:ext cx="8735206" cy="923330"/>
          </a:xfrm>
          <a:prstGeom prst="rect">
            <a:avLst/>
          </a:prstGeom>
          <a:noFill/>
        </p:spPr>
        <p:txBody>
          <a:bodyPr wrap="square">
            <a:spAutoFit/>
          </a:bodyPr>
          <a:lstStyle/>
          <a:p>
            <a:r>
              <a:rPr lang="en-US" sz="5400" dirty="0" err="1"/>
              <a:t>Sabertooth</a:t>
            </a:r>
            <a:r>
              <a:rPr lang="en-US" sz="5400" dirty="0"/>
              <a:t> Dual Motor Driver</a:t>
            </a:r>
          </a:p>
        </p:txBody>
      </p:sp>
      <p:sp>
        <p:nvSpPr>
          <p:cNvPr id="26" name="TextBox 25">
            <a:extLst>
              <a:ext uri="{FF2B5EF4-FFF2-40B4-BE49-F238E27FC236}">
                <a16:creationId xmlns:a16="http://schemas.microsoft.com/office/drawing/2014/main" id="{7A677FAF-43B5-4824-B5AF-50221DB2BCCE}"/>
              </a:ext>
            </a:extLst>
          </p:cNvPr>
          <p:cNvSpPr txBox="1"/>
          <p:nvPr/>
        </p:nvSpPr>
        <p:spPr>
          <a:xfrm>
            <a:off x="809950" y="2556805"/>
            <a:ext cx="10318126" cy="3539430"/>
          </a:xfrm>
          <a:prstGeom prst="rect">
            <a:avLst/>
          </a:prstGeom>
          <a:noFill/>
        </p:spPr>
        <p:txBody>
          <a:bodyPr wrap="square">
            <a:spAutoFit/>
          </a:bodyPr>
          <a:lstStyle/>
          <a:p>
            <a:r>
              <a:rPr lang="en-US" sz="3200" dirty="0"/>
              <a:t>Total Price: $130.31</a:t>
            </a:r>
          </a:p>
          <a:p>
            <a:r>
              <a:rPr lang="en-US" sz="3200" dirty="0"/>
              <a:t>Quantity: 1</a:t>
            </a:r>
          </a:p>
          <a:p>
            <a:r>
              <a:rPr lang="en-US" sz="3200" dirty="0"/>
              <a:t>Description: The </a:t>
            </a:r>
            <a:r>
              <a:rPr lang="en-US" sz="3200" dirty="0" err="1"/>
              <a:t>Sabertooth</a:t>
            </a:r>
            <a:r>
              <a:rPr lang="en-US" sz="3200" dirty="0"/>
              <a:t> 2x32 is a dual channel motor driver which is capable of supplying 32 amps to two motors with peak currents of up to 64 amps per motor. This Motor Driver is able to work via radio control, analog, TTL serial or USB inputs</a:t>
            </a:r>
          </a:p>
        </p:txBody>
      </p:sp>
    </p:spTree>
    <p:extLst>
      <p:ext uri="{BB962C8B-B14F-4D97-AF65-F5344CB8AC3E}">
        <p14:creationId xmlns:p14="http://schemas.microsoft.com/office/powerpoint/2010/main" val="223278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7A4E-8468-48DE-88B4-0E3314C32972}"/>
              </a:ext>
            </a:extLst>
          </p:cNvPr>
          <p:cNvSpPr>
            <a:spLocks noGrp="1"/>
          </p:cNvSpPr>
          <p:nvPr>
            <p:ph type="title"/>
          </p:nvPr>
        </p:nvSpPr>
        <p:spPr/>
        <p:txBody>
          <a:bodyPr/>
          <a:lstStyle/>
          <a:p>
            <a:r>
              <a:rPr lang="en-US" b="1" dirty="0">
                <a:solidFill>
                  <a:schemeClr val="tx1"/>
                </a:solidFill>
              </a:rPr>
              <a:t>How to navigate in a lawn?</a:t>
            </a:r>
          </a:p>
        </p:txBody>
      </p:sp>
      <p:sp>
        <p:nvSpPr>
          <p:cNvPr id="3" name="Content Placeholder 2">
            <a:extLst>
              <a:ext uri="{FF2B5EF4-FFF2-40B4-BE49-F238E27FC236}">
                <a16:creationId xmlns:a16="http://schemas.microsoft.com/office/drawing/2014/main" id="{D06DF259-7FC7-48BD-8499-A63397101305}"/>
              </a:ext>
            </a:extLst>
          </p:cNvPr>
          <p:cNvSpPr>
            <a:spLocks noGrp="1"/>
          </p:cNvSpPr>
          <p:nvPr>
            <p:ph idx="1"/>
          </p:nvPr>
        </p:nvSpPr>
        <p:spPr>
          <a:xfrm>
            <a:off x="1068591" y="2578447"/>
            <a:ext cx="10237696" cy="3596442"/>
          </a:xfrm>
        </p:spPr>
        <p:txBody>
          <a:bodyPr>
            <a:normAutofit lnSpcReduction="10000"/>
          </a:bodyPr>
          <a:lstStyle/>
          <a:p>
            <a:pPr marL="0" indent="0">
              <a:buNone/>
            </a:pPr>
            <a:r>
              <a:rPr lang="en-US" sz="2800" b="1" dirty="0"/>
              <a:t>Step 1: </a:t>
            </a:r>
            <a:r>
              <a:rPr lang="en-US" sz="2800" dirty="0"/>
              <a:t>Driving alone the perimeter of the mowing area with a remote controller.</a:t>
            </a:r>
          </a:p>
          <a:p>
            <a:pPr marL="0" indent="0">
              <a:buNone/>
            </a:pPr>
            <a:r>
              <a:rPr lang="en-US" sz="2800" b="1" dirty="0"/>
              <a:t>Step 2: </a:t>
            </a:r>
            <a:r>
              <a:rPr lang="en-US" sz="2800" dirty="0"/>
              <a:t>Record the Coordinate of the mowing area and obtain latitude and longitude from the GPS system.</a:t>
            </a:r>
          </a:p>
          <a:p>
            <a:pPr marL="0" indent="0">
              <a:buNone/>
            </a:pPr>
            <a:r>
              <a:rPr lang="en-US" sz="2800" b="1" dirty="0"/>
              <a:t>Step 3: </a:t>
            </a:r>
            <a:r>
              <a:rPr lang="en-US" sz="2800" dirty="0"/>
              <a:t>Store the X and Y coordinate into microcontroller.</a:t>
            </a:r>
          </a:p>
          <a:p>
            <a:pPr marL="0" indent="0">
              <a:buNone/>
            </a:pPr>
            <a:r>
              <a:rPr lang="en-US" sz="2800" b="1" dirty="0"/>
              <a:t>Step 4: </a:t>
            </a:r>
            <a:r>
              <a:rPr lang="en-US" sz="2800" dirty="0"/>
              <a:t>Set the mower at (0,0) coordinate and Start the mowing route</a:t>
            </a:r>
          </a:p>
          <a:p>
            <a:pPr marL="0" indent="0">
              <a:buNone/>
            </a:pPr>
            <a:r>
              <a:rPr lang="en-US" sz="2800" b="1" dirty="0"/>
              <a:t>Step 5: </a:t>
            </a:r>
            <a:r>
              <a:rPr lang="en-US" sz="2800" dirty="0"/>
              <a:t>Read route information from the microcontroller</a:t>
            </a:r>
          </a:p>
          <a:p>
            <a:pPr marL="0" indent="0">
              <a:buNone/>
            </a:pPr>
            <a:endParaRPr lang="en-US" sz="2000" b="1" dirty="0"/>
          </a:p>
          <a:p>
            <a:endParaRPr lang="en-US" dirty="0"/>
          </a:p>
        </p:txBody>
      </p:sp>
    </p:spTree>
    <p:extLst>
      <p:ext uri="{BB962C8B-B14F-4D97-AF65-F5344CB8AC3E}">
        <p14:creationId xmlns:p14="http://schemas.microsoft.com/office/powerpoint/2010/main" val="240351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A41D-BDF6-41A7-8673-CE3BDB7FCCFE}"/>
              </a:ext>
            </a:extLst>
          </p:cNvPr>
          <p:cNvSpPr>
            <a:spLocks noGrp="1"/>
          </p:cNvSpPr>
          <p:nvPr>
            <p:ph type="title"/>
          </p:nvPr>
        </p:nvSpPr>
        <p:spPr/>
        <p:txBody>
          <a:bodyPr/>
          <a:lstStyle/>
          <a:p>
            <a:r>
              <a:rPr lang="en-US" b="1" dirty="0"/>
              <a:t>NEO-6M GPS Module </a:t>
            </a:r>
          </a:p>
        </p:txBody>
      </p:sp>
      <p:sp>
        <p:nvSpPr>
          <p:cNvPr id="3" name="Content Placeholder 2">
            <a:extLst>
              <a:ext uri="{FF2B5EF4-FFF2-40B4-BE49-F238E27FC236}">
                <a16:creationId xmlns:a16="http://schemas.microsoft.com/office/drawing/2014/main" id="{1D83592D-4B92-4D77-8373-7751DE4DB296}"/>
              </a:ext>
            </a:extLst>
          </p:cNvPr>
          <p:cNvSpPr>
            <a:spLocks noGrp="1"/>
          </p:cNvSpPr>
          <p:nvPr>
            <p:ph idx="1"/>
          </p:nvPr>
        </p:nvSpPr>
        <p:spPr>
          <a:xfrm>
            <a:off x="1295400" y="2556932"/>
            <a:ext cx="9795733" cy="3101590"/>
          </a:xfrm>
        </p:spPr>
        <p:txBody>
          <a:bodyPr>
            <a:normAutofit fontScale="92500" lnSpcReduction="20000"/>
          </a:bodyPr>
          <a:lstStyle/>
          <a:p>
            <a:pPr>
              <a:buClrTx/>
              <a:buFont typeface="Wingdings" panose="05000000000000000000" pitchFamily="2" charset="2"/>
              <a:buChar char="Ø"/>
            </a:pPr>
            <a:r>
              <a:rPr lang="en-US" sz="3000" dirty="0"/>
              <a:t>Receivers Type: 50 Channels</a:t>
            </a:r>
          </a:p>
          <a:p>
            <a:pPr>
              <a:buClrTx/>
              <a:buFont typeface="Wingdings" panose="05000000000000000000" pitchFamily="2" charset="2"/>
              <a:buChar char="Ø"/>
            </a:pPr>
            <a:r>
              <a:rPr lang="en-US" sz="3000" dirty="0"/>
              <a:t>Time-To-First-Fix: cold start 26 S, hot start 1 S</a:t>
            </a:r>
          </a:p>
          <a:p>
            <a:pPr>
              <a:buClrTx/>
              <a:buFont typeface="Wingdings" panose="05000000000000000000" pitchFamily="2" charset="2"/>
              <a:buChar char="Ø"/>
            </a:pPr>
            <a:r>
              <a:rPr lang="en-US" sz="3000" dirty="0"/>
              <a:t>Sensitivity for Tracking:-162 dBm</a:t>
            </a:r>
          </a:p>
          <a:p>
            <a:pPr>
              <a:buClrTx/>
              <a:buFont typeface="Wingdings" panose="05000000000000000000" pitchFamily="2" charset="2"/>
              <a:buChar char="Ø"/>
            </a:pPr>
            <a:r>
              <a:rPr lang="en-US" sz="3000" dirty="0"/>
              <a:t>Maximum Navigation Update rate 1 Hz</a:t>
            </a:r>
          </a:p>
          <a:p>
            <a:pPr>
              <a:buClrTx/>
              <a:buFont typeface="Wingdings" panose="05000000000000000000" pitchFamily="2" charset="2"/>
              <a:buChar char="Ø"/>
            </a:pPr>
            <a:r>
              <a:rPr lang="en-US" sz="3000" dirty="0"/>
              <a:t>Horizontal Position Accuracy: 2.5 M</a:t>
            </a:r>
          </a:p>
          <a:p>
            <a:pPr>
              <a:buClrTx/>
              <a:buFont typeface="Wingdings" panose="05000000000000000000" pitchFamily="2" charset="2"/>
              <a:buChar char="Ø"/>
            </a:pPr>
            <a:r>
              <a:rPr lang="en-US" sz="3000" dirty="0"/>
              <a:t>Price $9.35</a:t>
            </a:r>
          </a:p>
          <a:p>
            <a:pPr>
              <a:buClrTx/>
              <a:buFont typeface="Wingdings" panose="05000000000000000000" pitchFamily="2" charset="2"/>
              <a:buChar char="Ø"/>
            </a:pPr>
            <a:endParaRPr lang="en-US" sz="3000"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00040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D1CD-A7FE-49BA-B916-A6538B1EE07E}"/>
              </a:ext>
            </a:extLst>
          </p:cNvPr>
          <p:cNvSpPr>
            <a:spLocks noGrp="1"/>
          </p:cNvSpPr>
          <p:nvPr>
            <p:ph type="title"/>
          </p:nvPr>
        </p:nvSpPr>
        <p:spPr/>
        <p:txBody>
          <a:bodyPr>
            <a:normAutofit fontScale="90000"/>
          </a:bodyPr>
          <a:lstStyle/>
          <a:p>
            <a:r>
              <a:rPr lang="en-US" b="1" dirty="0" err="1"/>
              <a:t>SparkFun</a:t>
            </a:r>
            <a:r>
              <a:rPr lang="en-US" b="1" dirty="0"/>
              <a:t> GPS-RTK Board-NEO-M8P-2</a:t>
            </a:r>
          </a:p>
        </p:txBody>
      </p:sp>
      <p:sp>
        <p:nvSpPr>
          <p:cNvPr id="3" name="Content Placeholder 2">
            <a:extLst>
              <a:ext uri="{FF2B5EF4-FFF2-40B4-BE49-F238E27FC236}">
                <a16:creationId xmlns:a16="http://schemas.microsoft.com/office/drawing/2014/main" id="{946B3050-5F4F-4AE9-928B-5152942B612C}"/>
              </a:ext>
            </a:extLst>
          </p:cNvPr>
          <p:cNvSpPr>
            <a:spLocks noGrp="1"/>
          </p:cNvSpPr>
          <p:nvPr>
            <p:ph idx="1"/>
          </p:nvPr>
        </p:nvSpPr>
        <p:spPr/>
        <p:txBody>
          <a:bodyPr>
            <a:normAutofit lnSpcReduction="10000"/>
          </a:bodyPr>
          <a:lstStyle/>
          <a:p>
            <a:pPr>
              <a:buClrTx/>
              <a:buFont typeface="Wingdings" panose="05000000000000000000" pitchFamily="2" charset="2"/>
              <a:buChar char="Ø"/>
            </a:pPr>
            <a:r>
              <a:rPr lang="en-US" sz="2800" dirty="0"/>
              <a:t>Receivers Type: 72 Channels</a:t>
            </a:r>
          </a:p>
          <a:p>
            <a:pPr>
              <a:buClrTx/>
              <a:buFont typeface="Wingdings" panose="05000000000000000000" pitchFamily="2" charset="2"/>
              <a:buChar char="Ø"/>
            </a:pPr>
            <a:r>
              <a:rPr lang="en-US" sz="2800" dirty="0"/>
              <a:t>Time-To-First-Fix: cold start 26 S, hot start 1 S</a:t>
            </a:r>
          </a:p>
          <a:p>
            <a:pPr>
              <a:buClrTx/>
              <a:buFont typeface="Wingdings" panose="05000000000000000000" pitchFamily="2" charset="2"/>
              <a:buChar char="Ø"/>
            </a:pPr>
            <a:r>
              <a:rPr lang="en-US" sz="2800" dirty="0"/>
              <a:t>Sensitivity for Tracking:-160 dBm</a:t>
            </a:r>
          </a:p>
          <a:p>
            <a:pPr>
              <a:buClrTx/>
              <a:buFont typeface="Wingdings" panose="05000000000000000000" pitchFamily="2" charset="2"/>
              <a:buChar char="Ø"/>
            </a:pPr>
            <a:r>
              <a:rPr lang="en-US" sz="2800" dirty="0"/>
              <a:t>Maximum Navigation Update rate 5-8 Hz</a:t>
            </a:r>
          </a:p>
          <a:p>
            <a:pPr>
              <a:buClrTx/>
              <a:buFont typeface="Wingdings" panose="05000000000000000000" pitchFamily="2" charset="2"/>
              <a:buChar char="Ø"/>
            </a:pPr>
            <a:r>
              <a:rPr lang="en-US" sz="2800" dirty="0"/>
              <a:t>Horizontal Position Accuracy: 2.5 CM</a:t>
            </a:r>
          </a:p>
          <a:p>
            <a:pPr>
              <a:buClrTx/>
              <a:buFont typeface="Wingdings" panose="05000000000000000000" pitchFamily="2" charset="2"/>
              <a:buChar char="Ø"/>
            </a:pPr>
            <a:r>
              <a:rPr lang="en-US" sz="2800" dirty="0"/>
              <a:t>Price $224.95</a:t>
            </a:r>
          </a:p>
          <a:p>
            <a:pPr>
              <a:buClrTx/>
              <a:buFont typeface="Wingdings" panose="05000000000000000000" pitchFamily="2" charset="2"/>
              <a:buChar char="Ø"/>
            </a:pPr>
            <a:endParaRPr lang="en-US" dirty="0"/>
          </a:p>
        </p:txBody>
      </p:sp>
    </p:spTree>
    <p:extLst>
      <p:ext uri="{BB962C8B-B14F-4D97-AF65-F5344CB8AC3E}">
        <p14:creationId xmlns:p14="http://schemas.microsoft.com/office/powerpoint/2010/main" val="1702169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18F88F-4EAA-4629-8E49-257667A3C4C5}"/>
              </a:ext>
            </a:extLst>
          </p:cNvPr>
          <p:cNvSpPr txBox="1"/>
          <p:nvPr/>
        </p:nvSpPr>
        <p:spPr>
          <a:xfrm>
            <a:off x="1226371" y="1183777"/>
            <a:ext cx="9412941" cy="769441"/>
          </a:xfrm>
          <a:prstGeom prst="rect">
            <a:avLst/>
          </a:prstGeom>
          <a:noFill/>
        </p:spPr>
        <p:txBody>
          <a:bodyPr wrap="square" rtlCol="0">
            <a:spAutoFit/>
          </a:bodyPr>
          <a:lstStyle/>
          <a:p>
            <a:r>
              <a:rPr lang="en-US" sz="4400" b="1" dirty="0"/>
              <a:t>Magnetic Contact Switch</a:t>
            </a:r>
            <a:endParaRPr lang="en-US" sz="2400" b="1" dirty="0"/>
          </a:p>
        </p:txBody>
      </p:sp>
      <p:sp>
        <p:nvSpPr>
          <p:cNvPr id="5" name="TextBox 4">
            <a:extLst>
              <a:ext uri="{FF2B5EF4-FFF2-40B4-BE49-F238E27FC236}">
                <a16:creationId xmlns:a16="http://schemas.microsoft.com/office/drawing/2014/main" id="{991ED5CD-DB2E-4A8C-BB2F-AF992E222845}"/>
              </a:ext>
            </a:extLst>
          </p:cNvPr>
          <p:cNvSpPr txBox="1"/>
          <p:nvPr/>
        </p:nvSpPr>
        <p:spPr>
          <a:xfrm>
            <a:off x="1043492" y="2473348"/>
            <a:ext cx="8864301" cy="3046988"/>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t>Normally open reed switch</a:t>
            </a:r>
          </a:p>
          <a:p>
            <a:pPr marL="285750" indent="-285750">
              <a:buFont typeface="Wingdings" panose="05000000000000000000" pitchFamily="2" charset="2"/>
              <a:buChar char="Ø"/>
            </a:pPr>
            <a:r>
              <a:rPr lang="en-US" sz="3200" dirty="0"/>
              <a:t>ABS enclosure</a:t>
            </a:r>
          </a:p>
          <a:p>
            <a:pPr marL="285750" indent="-285750">
              <a:buFont typeface="Wingdings" panose="05000000000000000000" pitchFamily="2" charset="2"/>
              <a:buChar char="Ø"/>
            </a:pPr>
            <a:r>
              <a:rPr lang="en-US" sz="3200" dirty="0"/>
              <a:t>Rated current: 100 mA max</a:t>
            </a:r>
          </a:p>
          <a:p>
            <a:pPr marL="285750" indent="-285750">
              <a:buFont typeface="Wingdings" panose="05000000000000000000" pitchFamily="2" charset="2"/>
              <a:buChar char="Ø"/>
            </a:pPr>
            <a:r>
              <a:rPr lang="en-US" sz="3200" dirty="0"/>
              <a:t>Rated voltage: 200 VDC max</a:t>
            </a:r>
          </a:p>
          <a:p>
            <a:pPr marL="285750" indent="-285750">
              <a:buFont typeface="Wingdings" panose="05000000000000000000" pitchFamily="2" charset="2"/>
              <a:buChar char="Ø"/>
            </a:pPr>
            <a:r>
              <a:rPr lang="en-US" sz="3200" dirty="0"/>
              <a:t>Distance: 15mm max</a:t>
            </a:r>
          </a:p>
          <a:p>
            <a:pPr marL="285750" indent="-285750">
              <a:buFont typeface="Wingdings" panose="05000000000000000000" pitchFamily="2" charset="2"/>
              <a:buChar char="Ø"/>
            </a:pPr>
            <a:r>
              <a:rPr lang="en-US" sz="3200" dirty="0"/>
              <a:t>Price $5</a:t>
            </a:r>
          </a:p>
        </p:txBody>
      </p:sp>
      <p:pic>
        <p:nvPicPr>
          <p:cNvPr id="9" name="Picture 8">
            <a:extLst>
              <a:ext uri="{FF2B5EF4-FFF2-40B4-BE49-F238E27FC236}">
                <a16:creationId xmlns:a16="http://schemas.microsoft.com/office/drawing/2014/main" id="{CBC08978-7255-4652-91E4-21566AD4F78B}"/>
              </a:ext>
            </a:extLst>
          </p:cNvPr>
          <p:cNvPicPr>
            <a:picLocks noChangeAspect="1"/>
          </p:cNvPicPr>
          <p:nvPr/>
        </p:nvPicPr>
        <p:blipFill>
          <a:blip r:embed="rId2"/>
          <a:stretch>
            <a:fillRect/>
          </a:stretch>
        </p:blipFill>
        <p:spPr>
          <a:xfrm>
            <a:off x="6695515" y="2696363"/>
            <a:ext cx="4078721" cy="2974770"/>
          </a:xfrm>
          <a:prstGeom prst="rect">
            <a:avLst/>
          </a:prstGeom>
        </p:spPr>
      </p:pic>
    </p:spTree>
    <p:extLst>
      <p:ext uri="{BB962C8B-B14F-4D97-AF65-F5344CB8AC3E}">
        <p14:creationId xmlns:p14="http://schemas.microsoft.com/office/powerpoint/2010/main" val="2313237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5D0CFF-8555-4547-8FC5-B7AEE44C9E93}"/>
              </a:ext>
            </a:extLst>
          </p:cNvPr>
          <p:cNvSpPr txBox="1"/>
          <p:nvPr/>
        </p:nvSpPr>
        <p:spPr>
          <a:xfrm>
            <a:off x="1503948" y="1215189"/>
            <a:ext cx="8927432" cy="707886"/>
          </a:xfrm>
          <a:prstGeom prst="rect">
            <a:avLst/>
          </a:prstGeom>
          <a:noFill/>
        </p:spPr>
        <p:txBody>
          <a:bodyPr wrap="square" rtlCol="0">
            <a:spAutoFit/>
          </a:bodyPr>
          <a:lstStyle/>
          <a:p>
            <a:r>
              <a:rPr lang="en-US" sz="4000" b="1" dirty="0"/>
              <a:t>3-Axis Digital Compass IC HMC5883L</a:t>
            </a:r>
          </a:p>
        </p:txBody>
      </p:sp>
      <p:sp>
        <p:nvSpPr>
          <p:cNvPr id="5" name="TextBox 4">
            <a:extLst>
              <a:ext uri="{FF2B5EF4-FFF2-40B4-BE49-F238E27FC236}">
                <a16:creationId xmlns:a16="http://schemas.microsoft.com/office/drawing/2014/main" id="{C7549CD8-0E05-42B6-A570-CF3AE50C374D}"/>
              </a:ext>
            </a:extLst>
          </p:cNvPr>
          <p:cNvSpPr txBox="1"/>
          <p:nvPr/>
        </p:nvSpPr>
        <p:spPr>
          <a:xfrm>
            <a:off x="1311442" y="2598821"/>
            <a:ext cx="9420726" cy="353943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t>Supply Voltage: 2.16-3.6 V</a:t>
            </a:r>
          </a:p>
          <a:p>
            <a:pPr marL="285750" indent="-285750">
              <a:buFont typeface="Wingdings" panose="05000000000000000000" pitchFamily="2" charset="2"/>
              <a:buChar char="Ø"/>
            </a:pPr>
            <a:r>
              <a:rPr lang="en-US" sz="2800" dirty="0"/>
              <a:t>Low Power Consumption:100 </a:t>
            </a:r>
            <a:r>
              <a:rPr lang="en-US" sz="2800" dirty="0" err="1"/>
              <a:t>uA</a:t>
            </a:r>
            <a:endParaRPr lang="en-US" sz="2800" dirty="0"/>
          </a:p>
          <a:p>
            <a:pPr marL="285750" indent="-285750">
              <a:buFont typeface="Wingdings" panose="05000000000000000000" pitchFamily="2" charset="2"/>
              <a:buChar char="Ø"/>
            </a:pPr>
            <a:r>
              <a:rPr lang="en-US" sz="2800" dirty="0"/>
              <a:t>12-Bit ADC </a:t>
            </a:r>
          </a:p>
          <a:p>
            <a:pPr marL="285750" indent="-285750">
              <a:buFont typeface="Wingdings" panose="05000000000000000000" pitchFamily="2" charset="2"/>
              <a:buChar char="Ø"/>
            </a:pPr>
            <a:r>
              <a:rPr lang="en-US" sz="2800" dirty="0"/>
              <a:t>I^2C </a:t>
            </a:r>
            <a:r>
              <a:rPr lang="en-US" sz="2800" dirty="0" err="1"/>
              <a:t>Ditital</a:t>
            </a:r>
            <a:r>
              <a:rPr lang="en-US" sz="2800" dirty="0"/>
              <a:t> Interface</a:t>
            </a:r>
          </a:p>
          <a:p>
            <a:pPr marL="285750" indent="-285750">
              <a:buFont typeface="Wingdings" panose="05000000000000000000" pitchFamily="2" charset="2"/>
              <a:buChar char="Ø"/>
            </a:pPr>
            <a:r>
              <a:rPr lang="en-US" sz="2800" dirty="0"/>
              <a:t>Maximum output Rate: 160 Hz</a:t>
            </a:r>
          </a:p>
          <a:p>
            <a:pPr marL="285750" indent="-285750">
              <a:buFont typeface="Wingdings" panose="05000000000000000000" pitchFamily="2" charset="2"/>
              <a:buChar char="Ø"/>
            </a:pPr>
            <a:r>
              <a:rPr lang="en-US" sz="2800" dirty="0"/>
              <a:t>Compass Heading Accuracy: 1 to 2 Degree</a:t>
            </a:r>
          </a:p>
          <a:p>
            <a:pPr marL="285750" indent="-285750">
              <a:buFont typeface="Wingdings" panose="05000000000000000000" pitchFamily="2" charset="2"/>
              <a:buChar char="Ø"/>
            </a:pPr>
            <a:r>
              <a:rPr lang="en-US" sz="2800" dirty="0"/>
              <a:t>Compatible for Battery Powered Application</a:t>
            </a:r>
          </a:p>
          <a:p>
            <a:pPr marL="285750" indent="-285750">
              <a:buFont typeface="Wingdings" panose="05000000000000000000" pitchFamily="2" charset="2"/>
              <a:buChar char="Ø"/>
            </a:pPr>
            <a:r>
              <a:rPr lang="en-US" sz="2800" dirty="0"/>
              <a:t>Price $11.21</a:t>
            </a:r>
          </a:p>
        </p:txBody>
      </p:sp>
      <p:pic>
        <p:nvPicPr>
          <p:cNvPr id="7" name="Picture 6">
            <a:extLst>
              <a:ext uri="{FF2B5EF4-FFF2-40B4-BE49-F238E27FC236}">
                <a16:creationId xmlns:a16="http://schemas.microsoft.com/office/drawing/2014/main" id="{933AE704-9BC6-47C6-86C7-1FEAC24F5DE7}"/>
              </a:ext>
            </a:extLst>
          </p:cNvPr>
          <p:cNvPicPr>
            <a:picLocks noChangeAspect="1"/>
          </p:cNvPicPr>
          <p:nvPr/>
        </p:nvPicPr>
        <p:blipFill>
          <a:blip r:embed="rId2"/>
          <a:stretch>
            <a:fillRect/>
          </a:stretch>
        </p:blipFill>
        <p:spPr>
          <a:xfrm>
            <a:off x="7705474" y="2598821"/>
            <a:ext cx="3274342" cy="2492468"/>
          </a:xfrm>
          <a:prstGeom prst="rect">
            <a:avLst/>
          </a:prstGeom>
        </p:spPr>
      </p:pic>
    </p:spTree>
    <p:extLst>
      <p:ext uri="{BB962C8B-B14F-4D97-AF65-F5344CB8AC3E}">
        <p14:creationId xmlns:p14="http://schemas.microsoft.com/office/powerpoint/2010/main" val="86885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F7FA88-3B26-4811-86DC-27FE2091DA90}"/>
              </a:ext>
            </a:extLst>
          </p:cNvPr>
          <p:cNvPicPr>
            <a:picLocks noChangeAspect="1"/>
          </p:cNvPicPr>
          <p:nvPr/>
        </p:nvPicPr>
        <p:blipFill>
          <a:blip r:embed="rId2"/>
          <a:stretch>
            <a:fillRect/>
          </a:stretch>
        </p:blipFill>
        <p:spPr>
          <a:xfrm>
            <a:off x="1738782" y="1906282"/>
            <a:ext cx="4129621" cy="4267275"/>
          </a:xfrm>
          <a:prstGeom prst="rect">
            <a:avLst/>
          </a:prstGeom>
        </p:spPr>
      </p:pic>
      <p:pic>
        <p:nvPicPr>
          <p:cNvPr id="7" name="Picture 6">
            <a:extLst>
              <a:ext uri="{FF2B5EF4-FFF2-40B4-BE49-F238E27FC236}">
                <a16:creationId xmlns:a16="http://schemas.microsoft.com/office/drawing/2014/main" id="{81D33AFC-4240-4CA6-8C10-073CAD2903D2}"/>
              </a:ext>
            </a:extLst>
          </p:cNvPr>
          <p:cNvPicPr>
            <a:picLocks noChangeAspect="1"/>
          </p:cNvPicPr>
          <p:nvPr/>
        </p:nvPicPr>
        <p:blipFill>
          <a:blip r:embed="rId3"/>
          <a:stretch>
            <a:fillRect/>
          </a:stretch>
        </p:blipFill>
        <p:spPr>
          <a:xfrm>
            <a:off x="5868403" y="2156159"/>
            <a:ext cx="4584815" cy="3767522"/>
          </a:xfrm>
          <a:prstGeom prst="rect">
            <a:avLst/>
          </a:prstGeom>
        </p:spPr>
      </p:pic>
      <p:sp>
        <p:nvSpPr>
          <p:cNvPr id="8" name="TextBox 7">
            <a:extLst>
              <a:ext uri="{FF2B5EF4-FFF2-40B4-BE49-F238E27FC236}">
                <a16:creationId xmlns:a16="http://schemas.microsoft.com/office/drawing/2014/main" id="{598F34CB-BB63-47C2-A971-43E718421205}"/>
              </a:ext>
            </a:extLst>
          </p:cNvPr>
          <p:cNvSpPr txBox="1"/>
          <p:nvPr/>
        </p:nvSpPr>
        <p:spPr>
          <a:xfrm>
            <a:off x="1738782" y="934319"/>
            <a:ext cx="8831179" cy="861774"/>
          </a:xfrm>
          <a:prstGeom prst="rect">
            <a:avLst/>
          </a:prstGeom>
          <a:noFill/>
        </p:spPr>
        <p:txBody>
          <a:bodyPr wrap="square" rtlCol="0">
            <a:spAutoFit/>
          </a:bodyPr>
          <a:lstStyle/>
          <a:p>
            <a:r>
              <a:rPr lang="en-US" sz="3200" b="1" dirty="0"/>
              <a:t>Neo-6M GPS Module Code</a:t>
            </a:r>
          </a:p>
          <a:p>
            <a:endParaRPr lang="en-US" dirty="0"/>
          </a:p>
        </p:txBody>
      </p:sp>
    </p:spTree>
    <p:extLst>
      <p:ext uri="{BB962C8B-B14F-4D97-AF65-F5344CB8AC3E}">
        <p14:creationId xmlns:p14="http://schemas.microsoft.com/office/powerpoint/2010/main" val="176263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6478-9818-4448-804E-15B653D9A150}"/>
              </a:ext>
            </a:extLst>
          </p:cNvPr>
          <p:cNvSpPr>
            <a:spLocks noGrp="1"/>
          </p:cNvSpPr>
          <p:nvPr>
            <p:ph type="title"/>
          </p:nvPr>
        </p:nvSpPr>
        <p:spPr>
          <a:xfrm>
            <a:off x="1141413" y="618517"/>
            <a:ext cx="9905998" cy="1630969"/>
          </a:xfrm>
        </p:spPr>
        <p:txBody>
          <a:bodyPr>
            <a:normAutofit/>
          </a:bodyPr>
          <a:lstStyle/>
          <a:p>
            <a:pPr algn="l"/>
            <a:r>
              <a:rPr lang="en-US" sz="6600" b="1" dirty="0">
                <a:solidFill>
                  <a:schemeClr val="tx1"/>
                </a:solidFill>
              </a:rPr>
              <a:t>      </a:t>
            </a:r>
            <a:r>
              <a:rPr lang="en-US" sz="8000" b="1" dirty="0">
                <a:solidFill>
                  <a:schemeClr val="tx1"/>
                </a:solidFill>
              </a:rPr>
              <a:t>Motivation</a:t>
            </a:r>
            <a:endParaRPr lang="en-US" sz="6600" b="1" dirty="0">
              <a:solidFill>
                <a:schemeClr val="tx1"/>
              </a:solidFill>
            </a:endParaRPr>
          </a:p>
        </p:txBody>
      </p:sp>
      <p:sp>
        <p:nvSpPr>
          <p:cNvPr id="3" name="Content Placeholder 2">
            <a:extLst>
              <a:ext uri="{FF2B5EF4-FFF2-40B4-BE49-F238E27FC236}">
                <a16:creationId xmlns:a16="http://schemas.microsoft.com/office/drawing/2014/main" id="{B91BB4F7-DF56-45CE-B99F-4175CA847679}"/>
              </a:ext>
            </a:extLst>
          </p:cNvPr>
          <p:cNvSpPr>
            <a:spLocks noGrp="1"/>
          </p:cNvSpPr>
          <p:nvPr>
            <p:ph idx="1"/>
          </p:nvPr>
        </p:nvSpPr>
        <p:spPr>
          <a:xfrm>
            <a:off x="1304926" y="2639346"/>
            <a:ext cx="9905999" cy="3600137"/>
          </a:xfrm>
        </p:spPr>
        <p:txBody>
          <a:bodyPr>
            <a:normAutofit/>
          </a:bodyPr>
          <a:lstStyle/>
          <a:p>
            <a:pPr marL="0" indent="0">
              <a:buNone/>
            </a:pPr>
            <a:r>
              <a:rPr lang="en-US" sz="3200" dirty="0">
                <a:solidFill>
                  <a:schemeClr val="tx1">
                    <a:lumMod val="95000"/>
                  </a:schemeClr>
                </a:solidFill>
              </a:rPr>
              <a:t>There are about 70 million households in the US living in the suburban area. They need to mow their lawns biweekly, weekly or monthly. The average lawn mowing time is 1-2 hours or the cost is $20-$50 if you are hiring someone to do it for you. By automating this task, it allows individuals to better spend their time and allow the automated lawn mower to take over this mundane task.</a:t>
            </a:r>
            <a:endParaRPr lang="en-US" sz="3200" dirty="0"/>
          </a:p>
        </p:txBody>
      </p:sp>
      <p:pic>
        <p:nvPicPr>
          <p:cNvPr id="5" name="Picture 4">
            <a:extLst>
              <a:ext uri="{FF2B5EF4-FFF2-40B4-BE49-F238E27FC236}">
                <a16:creationId xmlns:a16="http://schemas.microsoft.com/office/drawing/2014/main" id="{8F2F4DED-90EE-4247-A407-730C5F4BC508}"/>
              </a:ext>
            </a:extLst>
          </p:cNvPr>
          <p:cNvPicPr>
            <a:picLocks noChangeAspect="1"/>
          </p:cNvPicPr>
          <p:nvPr/>
        </p:nvPicPr>
        <p:blipFill>
          <a:blip r:embed="rId2"/>
          <a:stretch>
            <a:fillRect/>
          </a:stretch>
        </p:blipFill>
        <p:spPr>
          <a:xfrm rot="761051">
            <a:off x="8128620" y="650783"/>
            <a:ext cx="2780746" cy="1566436"/>
          </a:xfrm>
          <a:prstGeom prst="rect">
            <a:avLst/>
          </a:prstGeom>
        </p:spPr>
      </p:pic>
    </p:spTree>
    <p:extLst>
      <p:ext uri="{BB962C8B-B14F-4D97-AF65-F5344CB8AC3E}">
        <p14:creationId xmlns:p14="http://schemas.microsoft.com/office/powerpoint/2010/main" val="1418841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7E7374-1461-46C2-AEC6-5A6259663511}"/>
              </a:ext>
            </a:extLst>
          </p:cNvPr>
          <p:cNvSpPr txBox="1"/>
          <p:nvPr/>
        </p:nvSpPr>
        <p:spPr>
          <a:xfrm>
            <a:off x="1215189" y="1143001"/>
            <a:ext cx="9228222" cy="584775"/>
          </a:xfrm>
          <a:prstGeom prst="rect">
            <a:avLst/>
          </a:prstGeom>
          <a:noFill/>
        </p:spPr>
        <p:txBody>
          <a:bodyPr wrap="square" rtlCol="0">
            <a:spAutoFit/>
          </a:bodyPr>
          <a:lstStyle/>
          <a:p>
            <a:r>
              <a:rPr lang="en-US" sz="3200" b="1" dirty="0"/>
              <a:t>Digital Compass IC HMC5883L</a:t>
            </a:r>
          </a:p>
        </p:txBody>
      </p:sp>
      <p:sp>
        <p:nvSpPr>
          <p:cNvPr id="8" name="TextBox 7">
            <a:extLst>
              <a:ext uri="{FF2B5EF4-FFF2-40B4-BE49-F238E27FC236}">
                <a16:creationId xmlns:a16="http://schemas.microsoft.com/office/drawing/2014/main" id="{918C42DA-A81C-48CB-ABE4-BA2E2C19DCBE}"/>
              </a:ext>
            </a:extLst>
          </p:cNvPr>
          <p:cNvSpPr txBox="1"/>
          <p:nvPr/>
        </p:nvSpPr>
        <p:spPr>
          <a:xfrm>
            <a:off x="1419725" y="2089030"/>
            <a:ext cx="5185612" cy="4124206"/>
          </a:xfrm>
          <a:prstGeom prst="rect">
            <a:avLst/>
          </a:prstGeom>
          <a:noFill/>
        </p:spPr>
        <p:txBody>
          <a:bodyPr wrap="square">
            <a:spAutoFit/>
          </a:bodyPr>
          <a:lstStyle/>
          <a:p>
            <a:r>
              <a:rPr lang="en-US" sz="1600" dirty="0"/>
              <a:t>#include &lt;</a:t>
            </a:r>
            <a:r>
              <a:rPr lang="en-US" sz="1600" dirty="0" err="1"/>
              <a:t>Arduino.h</a:t>
            </a:r>
            <a:r>
              <a:rPr lang="en-US" sz="1600" dirty="0"/>
              <a:t>&gt;</a:t>
            </a:r>
          </a:p>
          <a:p>
            <a:r>
              <a:rPr lang="en-US" sz="1600" dirty="0"/>
              <a:t>#include &lt;</a:t>
            </a:r>
            <a:r>
              <a:rPr lang="en-US" sz="1600" dirty="0" err="1"/>
              <a:t>Wire.h</a:t>
            </a:r>
            <a:r>
              <a:rPr lang="en-US" sz="1600" dirty="0"/>
              <a:t>&gt;</a:t>
            </a:r>
          </a:p>
          <a:p>
            <a:r>
              <a:rPr lang="en-US" sz="1600" dirty="0"/>
              <a:t>#include &lt;HMC5883L_Simple.h&gt;</a:t>
            </a:r>
          </a:p>
          <a:p>
            <a:r>
              <a:rPr lang="en-US" sz="1600" dirty="0"/>
              <a:t>// Create a compass</a:t>
            </a:r>
          </a:p>
          <a:p>
            <a:r>
              <a:rPr lang="en-US" sz="1600" dirty="0"/>
              <a:t>HMC5883L_Simple Compass;</a:t>
            </a:r>
          </a:p>
          <a:p>
            <a:endParaRPr lang="en-US" sz="1600" dirty="0"/>
          </a:p>
          <a:p>
            <a:r>
              <a:rPr lang="en-US" sz="1600" dirty="0"/>
              <a:t>void setup()</a:t>
            </a:r>
          </a:p>
          <a:p>
            <a:r>
              <a:rPr lang="en-US" sz="1600" dirty="0"/>
              <a:t>{</a:t>
            </a:r>
          </a:p>
          <a:p>
            <a:r>
              <a:rPr lang="en-US" sz="1600" dirty="0"/>
              <a:t>  </a:t>
            </a:r>
            <a:r>
              <a:rPr lang="en-US" sz="1600" dirty="0" err="1"/>
              <a:t>Serial.begin</a:t>
            </a:r>
            <a:r>
              <a:rPr lang="en-US" sz="1600" dirty="0"/>
              <a:t>(9600);</a:t>
            </a:r>
          </a:p>
          <a:p>
            <a:r>
              <a:rPr lang="en-US" sz="1600" dirty="0"/>
              <a:t>  </a:t>
            </a:r>
            <a:r>
              <a:rPr lang="en-US" sz="1600" dirty="0" err="1"/>
              <a:t>Wire.begin</a:t>
            </a:r>
            <a:r>
              <a:rPr lang="en-US" sz="1600" dirty="0"/>
              <a:t>();</a:t>
            </a:r>
          </a:p>
          <a:p>
            <a:r>
              <a:rPr lang="en-US" sz="1600" dirty="0"/>
              <a:t>  </a:t>
            </a:r>
            <a:r>
              <a:rPr lang="en-US" sz="1600" dirty="0" err="1"/>
              <a:t>Compass.SetDeclination</a:t>
            </a:r>
            <a:r>
              <a:rPr lang="en-US" sz="1600" dirty="0"/>
              <a:t>(-0, 23, 'W’); </a:t>
            </a:r>
          </a:p>
          <a:p>
            <a:r>
              <a:rPr lang="en-US" sz="1600" dirty="0"/>
              <a:t> </a:t>
            </a:r>
            <a:r>
              <a:rPr lang="en-US" sz="1600" dirty="0" err="1"/>
              <a:t>Compass.SetSamplingMode</a:t>
            </a:r>
            <a:r>
              <a:rPr lang="en-US" sz="1600" dirty="0"/>
              <a:t>(COMPASS_SINGLE);</a:t>
            </a:r>
          </a:p>
          <a:p>
            <a:r>
              <a:rPr lang="it-IT" sz="1600" dirty="0"/>
              <a:t> Compass.SetScale(COMPASS_SCALE_130);</a:t>
            </a:r>
            <a:endParaRPr lang="en-US" sz="1600" dirty="0"/>
          </a:p>
          <a:p>
            <a:r>
              <a:rPr lang="en-US" sz="1600" dirty="0" err="1"/>
              <a:t>Compass.SetOrientation</a:t>
            </a:r>
            <a:r>
              <a:rPr lang="en-US" sz="1600" dirty="0"/>
              <a:t>(COMPASS_HORIZONTAL_X_NORTH);</a:t>
            </a:r>
          </a:p>
          <a:p>
            <a:r>
              <a:rPr lang="en-US" sz="1600" dirty="0"/>
              <a:t>}</a:t>
            </a:r>
          </a:p>
        </p:txBody>
      </p:sp>
      <p:sp>
        <p:nvSpPr>
          <p:cNvPr id="9" name="TextBox 8">
            <a:extLst>
              <a:ext uri="{FF2B5EF4-FFF2-40B4-BE49-F238E27FC236}">
                <a16:creationId xmlns:a16="http://schemas.microsoft.com/office/drawing/2014/main" id="{14825F32-7EA9-4183-B289-C1E23059CD71}"/>
              </a:ext>
            </a:extLst>
          </p:cNvPr>
          <p:cNvSpPr txBox="1"/>
          <p:nvPr/>
        </p:nvSpPr>
        <p:spPr>
          <a:xfrm>
            <a:off x="7279105" y="2598821"/>
            <a:ext cx="3757865" cy="2862322"/>
          </a:xfrm>
          <a:prstGeom prst="rect">
            <a:avLst/>
          </a:prstGeom>
          <a:noFill/>
        </p:spPr>
        <p:txBody>
          <a:bodyPr wrap="square" rtlCol="0">
            <a:spAutoFit/>
          </a:bodyPr>
          <a:lstStyle/>
          <a:p>
            <a:r>
              <a:rPr lang="en-US" dirty="0"/>
              <a:t>// Our main program loop.</a:t>
            </a:r>
          </a:p>
          <a:p>
            <a:r>
              <a:rPr lang="en-US" dirty="0"/>
              <a:t>void loop()</a:t>
            </a:r>
          </a:p>
          <a:p>
            <a:r>
              <a:rPr lang="en-US" dirty="0"/>
              <a:t>{</a:t>
            </a:r>
          </a:p>
          <a:p>
            <a:r>
              <a:rPr lang="en-US" dirty="0"/>
              <a:t>   float heading = </a:t>
            </a:r>
            <a:r>
              <a:rPr lang="en-US" dirty="0" err="1"/>
              <a:t>Compass.GetHeadingDegrees</a:t>
            </a:r>
            <a:r>
              <a:rPr lang="en-US" dirty="0"/>
              <a:t>();</a:t>
            </a:r>
          </a:p>
          <a:p>
            <a:r>
              <a:rPr lang="en-US" dirty="0"/>
              <a:t>   </a:t>
            </a:r>
          </a:p>
          <a:p>
            <a:r>
              <a:rPr lang="en-US" dirty="0"/>
              <a:t>   </a:t>
            </a:r>
            <a:r>
              <a:rPr lang="en-US" dirty="0" err="1"/>
              <a:t>Serial.print</a:t>
            </a:r>
            <a:r>
              <a:rPr lang="en-US" dirty="0"/>
              <a:t>("Heading: \t");</a:t>
            </a:r>
          </a:p>
          <a:p>
            <a:r>
              <a:rPr lang="en-US" dirty="0"/>
              <a:t>   </a:t>
            </a:r>
            <a:r>
              <a:rPr lang="en-US" dirty="0" err="1"/>
              <a:t>Serial.println</a:t>
            </a:r>
            <a:r>
              <a:rPr lang="en-US" dirty="0"/>
              <a:t>( heading );   </a:t>
            </a:r>
          </a:p>
          <a:p>
            <a:r>
              <a:rPr lang="en-US" dirty="0"/>
              <a:t>   delay(1000);</a:t>
            </a:r>
          </a:p>
          <a:p>
            <a:r>
              <a:rPr lang="en-US" dirty="0"/>
              <a:t>}</a:t>
            </a:r>
          </a:p>
        </p:txBody>
      </p:sp>
    </p:spTree>
    <p:extLst>
      <p:ext uri="{BB962C8B-B14F-4D97-AF65-F5344CB8AC3E}">
        <p14:creationId xmlns:p14="http://schemas.microsoft.com/office/powerpoint/2010/main" val="1797405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AC3FF-45C2-45EA-9817-A8F9BC454C90}"/>
              </a:ext>
            </a:extLst>
          </p:cNvPr>
          <p:cNvSpPr>
            <a:spLocks noGrp="1"/>
          </p:cNvSpPr>
          <p:nvPr>
            <p:ph type="title"/>
          </p:nvPr>
        </p:nvSpPr>
        <p:spPr>
          <a:xfrm>
            <a:off x="1141413" y="618518"/>
            <a:ext cx="9905998" cy="981682"/>
          </a:xfrm>
        </p:spPr>
        <p:txBody>
          <a:bodyPr/>
          <a:lstStyle/>
          <a:p>
            <a:r>
              <a:rPr lang="en-US" b="1" dirty="0">
                <a:solidFill>
                  <a:schemeClr val="tx1"/>
                </a:solidFill>
              </a:rPr>
              <a:t>reference</a:t>
            </a:r>
          </a:p>
        </p:txBody>
      </p:sp>
      <p:sp>
        <p:nvSpPr>
          <p:cNvPr id="6" name="Content Placeholder 5">
            <a:extLst>
              <a:ext uri="{FF2B5EF4-FFF2-40B4-BE49-F238E27FC236}">
                <a16:creationId xmlns:a16="http://schemas.microsoft.com/office/drawing/2014/main" id="{3AC7320F-668C-4B01-9424-1C9951F193AA}"/>
              </a:ext>
            </a:extLst>
          </p:cNvPr>
          <p:cNvSpPr>
            <a:spLocks noGrp="1"/>
          </p:cNvSpPr>
          <p:nvPr>
            <p:ph idx="1"/>
          </p:nvPr>
        </p:nvSpPr>
        <p:spPr>
          <a:xfrm>
            <a:off x="1141412" y="1600200"/>
            <a:ext cx="9905999" cy="4191001"/>
          </a:xfrm>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https://www.reddit.com/r/mildlyinteresting/comments/6g2275/the_pattern_on_this_lawn_makes_it_look_3d/</a:t>
            </a:r>
            <a:endParaRPr lang="en-US" dirty="0">
              <a:solidFill>
                <a:schemeClr val="tx1"/>
              </a:solidFill>
            </a:endParaRPr>
          </a:p>
          <a:p>
            <a:r>
              <a:rPr lang="en-US" dirty="0">
                <a:solidFill>
                  <a:schemeClr val="tx1"/>
                </a:solidFill>
                <a:hlinkClick r:id="rId3">
                  <a:extLst>
                    <a:ext uri="{A12FA001-AC4F-418D-AE19-62706E023703}">
                      <ahyp:hlinkClr xmlns:ahyp="http://schemas.microsoft.com/office/drawing/2018/hyperlinkcolor" val="tx"/>
                    </a:ext>
                  </a:extLst>
                </a:hlinkClick>
              </a:rPr>
              <a:t>https://www.brickhousesecurity.com/gps-trackers/gps-accuracy/</a:t>
            </a:r>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https://www.scag.com/pro-tip/lawn-striping-and-lawn-patterns/</a:t>
            </a:r>
            <a:endParaRPr lang="en-US" dirty="0">
              <a:solidFill>
                <a:schemeClr val="tx1"/>
              </a:solidFill>
            </a:endParaRPr>
          </a:p>
          <a:p>
            <a:r>
              <a:rPr lang="en-US" dirty="0">
                <a:solidFill>
                  <a:schemeClr val="tx1"/>
                </a:solidFill>
                <a:hlinkClick r:id="rId5">
                  <a:extLst>
                    <a:ext uri="{A12FA001-AC4F-418D-AE19-62706E023703}">
                      <ahyp:hlinkClr xmlns:ahyp="http://schemas.microsoft.com/office/drawing/2018/hyperlinkcolor" val="tx"/>
                    </a:ext>
                  </a:extLst>
                </a:hlinkClick>
              </a:rPr>
              <a:t>https://www.lawnstarter.com/ny</a:t>
            </a:r>
            <a:endParaRPr lang="en-US" dirty="0">
              <a:solidFill>
                <a:schemeClr val="tx1"/>
              </a:solidFill>
            </a:endParaRPr>
          </a:p>
          <a:p>
            <a:r>
              <a:rPr lang="en-US" dirty="0">
                <a:solidFill>
                  <a:schemeClr val="tx1"/>
                </a:solidFill>
              </a:rPr>
              <a:t>http://ceng786-hw1-e162702.blogspot.com/2013/10/tangent-bug-planning-algorithm-with.html</a:t>
            </a:r>
          </a:p>
        </p:txBody>
      </p:sp>
    </p:spTree>
    <p:extLst>
      <p:ext uri="{BB962C8B-B14F-4D97-AF65-F5344CB8AC3E}">
        <p14:creationId xmlns:p14="http://schemas.microsoft.com/office/powerpoint/2010/main" val="180025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04ED-2D47-4173-8D35-5286BA32B918}"/>
              </a:ext>
            </a:extLst>
          </p:cNvPr>
          <p:cNvSpPr>
            <a:spLocks noGrp="1"/>
          </p:cNvSpPr>
          <p:nvPr>
            <p:ph type="title"/>
          </p:nvPr>
        </p:nvSpPr>
        <p:spPr>
          <a:xfrm>
            <a:off x="1293813" y="657280"/>
            <a:ext cx="9601196" cy="1303867"/>
          </a:xfrm>
        </p:spPr>
        <p:txBody>
          <a:bodyPr>
            <a:normAutofit fontScale="90000"/>
          </a:bodyPr>
          <a:lstStyle/>
          <a:p>
            <a:r>
              <a:rPr lang="en-US" sz="8000" b="1" dirty="0">
                <a:solidFill>
                  <a:schemeClr val="tx1"/>
                </a:solidFill>
              </a:rPr>
              <a:t>Inspiration</a:t>
            </a:r>
          </a:p>
        </p:txBody>
      </p:sp>
      <p:sp>
        <p:nvSpPr>
          <p:cNvPr id="3" name="Content Placeholder 2">
            <a:extLst>
              <a:ext uri="{FF2B5EF4-FFF2-40B4-BE49-F238E27FC236}">
                <a16:creationId xmlns:a16="http://schemas.microsoft.com/office/drawing/2014/main" id="{B1BF3EA8-C073-406F-9F09-25342F1E3BC2}"/>
              </a:ext>
            </a:extLst>
          </p:cNvPr>
          <p:cNvSpPr>
            <a:spLocks noGrp="1"/>
          </p:cNvSpPr>
          <p:nvPr>
            <p:ph idx="1"/>
          </p:nvPr>
        </p:nvSpPr>
        <p:spPr>
          <a:xfrm>
            <a:off x="1141411" y="2370666"/>
            <a:ext cx="9905999" cy="3830054"/>
          </a:xfrm>
        </p:spPr>
        <p:txBody>
          <a:bodyPr>
            <a:normAutofit lnSpcReduction="10000"/>
          </a:bodyPr>
          <a:lstStyle/>
          <a:p>
            <a:pPr marL="0" indent="0">
              <a:buNone/>
            </a:pPr>
            <a:r>
              <a:rPr lang="en-US" sz="3600" dirty="0">
                <a:solidFill>
                  <a:schemeClr val="tx1">
                    <a:lumMod val="95000"/>
                  </a:schemeClr>
                </a:solidFill>
              </a:rPr>
              <a:t> The inspiration for this project came from wanting to innovate on the idea of a Roomba, by applying its technology to a different application. It is to create an autonomous lawn mower that meets the needs of modern standards. The design will focus on minimizing the time and money spent on lawn mowing.</a:t>
            </a:r>
          </a:p>
        </p:txBody>
      </p:sp>
    </p:spTree>
    <p:extLst>
      <p:ext uri="{BB962C8B-B14F-4D97-AF65-F5344CB8AC3E}">
        <p14:creationId xmlns:p14="http://schemas.microsoft.com/office/powerpoint/2010/main" val="131211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06BB-1EA7-4C68-92B8-85D06B1F79FA}"/>
              </a:ext>
            </a:extLst>
          </p:cNvPr>
          <p:cNvSpPr>
            <a:spLocks noGrp="1"/>
          </p:cNvSpPr>
          <p:nvPr>
            <p:ph type="title"/>
          </p:nvPr>
        </p:nvSpPr>
        <p:spPr>
          <a:xfrm>
            <a:off x="1141412" y="895244"/>
            <a:ext cx="9905998" cy="945587"/>
          </a:xfrm>
        </p:spPr>
        <p:txBody>
          <a:bodyPr>
            <a:normAutofit fontScale="90000"/>
          </a:bodyPr>
          <a:lstStyle/>
          <a:p>
            <a:r>
              <a:rPr lang="en-US" sz="6000" b="1" dirty="0">
                <a:solidFill>
                  <a:schemeClr val="tx1"/>
                </a:solidFill>
              </a:rPr>
              <a:t>Build Design</a:t>
            </a:r>
          </a:p>
        </p:txBody>
      </p:sp>
      <p:pic>
        <p:nvPicPr>
          <p:cNvPr id="9" name="Google Shape;83;p16">
            <a:extLst>
              <a:ext uri="{FF2B5EF4-FFF2-40B4-BE49-F238E27FC236}">
                <a16:creationId xmlns:a16="http://schemas.microsoft.com/office/drawing/2014/main" id="{D597CA5F-4D00-4269-8B05-6E9DCB135507}"/>
              </a:ext>
            </a:extLst>
          </p:cNvPr>
          <p:cNvPicPr preferRelativeResize="0">
            <a:picLocks noGrp="1"/>
          </p:cNvPicPr>
          <p:nvPr>
            <p:ph idx="1"/>
          </p:nvPr>
        </p:nvPicPr>
        <p:blipFill rotWithShape="1">
          <a:blip r:embed="rId2">
            <a:alphaModFix/>
          </a:blip>
          <a:srcRect l="-570" t="6595" r="569" b="3053"/>
          <a:stretch/>
        </p:blipFill>
        <p:spPr>
          <a:xfrm>
            <a:off x="2534048" y="2485796"/>
            <a:ext cx="7120726" cy="3566088"/>
          </a:xfrm>
          <a:prstGeom prst="rect">
            <a:avLst/>
          </a:prstGeom>
          <a:noFill/>
          <a:ln>
            <a:noFill/>
          </a:ln>
        </p:spPr>
      </p:pic>
    </p:spTree>
    <p:extLst>
      <p:ext uri="{BB962C8B-B14F-4D97-AF65-F5344CB8AC3E}">
        <p14:creationId xmlns:p14="http://schemas.microsoft.com/office/powerpoint/2010/main" val="4103736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CA7561-7022-46C6-BD46-3C0061014CD9}"/>
              </a:ext>
            </a:extLst>
          </p:cNvPr>
          <p:cNvPicPr>
            <a:picLocks noChangeAspect="1"/>
          </p:cNvPicPr>
          <p:nvPr/>
        </p:nvPicPr>
        <p:blipFill>
          <a:blip r:embed="rId2"/>
          <a:stretch>
            <a:fillRect/>
          </a:stretch>
        </p:blipFill>
        <p:spPr>
          <a:xfrm>
            <a:off x="3892421" y="754855"/>
            <a:ext cx="7438775" cy="5348289"/>
          </a:xfrm>
          <a:prstGeom prst="rect">
            <a:avLst/>
          </a:prstGeom>
        </p:spPr>
      </p:pic>
      <p:sp>
        <p:nvSpPr>
          <p:cNvPr id="6" name="TextBox 5">
            <a:extLst>
              <a:ext uri="{FF2B5EF4-FFF2-40B4-BE49-F238E27FC236}">
                <a16:creationId xmlns:a16="http://schemas.microsoft.com/office/drawing/2014/main" id="{2034606E-A25C-423B-BC67-7C1855A16A25}"/>
              </a:ext>
            </a:extLst>
          </p:cNvPr>
          <p:cNvSpPr txBox="1"/>
          <p:nvPr/>
        </p:nvSpPr>
        <p:spPr>
          <a:xfrm>
            <a:off x="6828160" y="5067454"/>
            <a:ext cx="1312984" cy="646331"/>
          </a:xfrm>
          <a:prstGeom prst="rect">
            <a:avLst/>
          </a:prstGeom>
          <a:solidFill>
            <a:schemeClr val="bg1"/>
          </a:solidFill>
        </p:spPr>
        <p:txBody>
          <a:bodyPr wrap="square" rtlCol="0">
            <a:spAutoFit/>
          </a:bodyPr>
          <a:lstStyle/>
          <a:p>
            <a:r>
              <a:rPr lang="en-US" dirty="0"/>
              <a:t>24 V 22Ah Batteries</a:t>
            </a:r>
          </a:p>
        </p:txBody>
      </p:sp>
      <p:sp>
        <p:nvSpPr>
          <p:cNvPr id="7" name="TextBox 6">
            <a:extLst>
              <a:ext uri="{FF2B5EF4-FFF2-40B4-BE49-F238E27FC236}">
                <a16:creationId xmlns:a16="http://schemas.microsoft.com/office/drawing/2014/main" id="{43668AFF-620E-4DEF-B506-CC2853900DAA}"/>
              </a:ext>
            </a:extLst>
          </p:cNvPr>
          <p:cNvSpPr txBox="1"/>
          <p:nvPr/>
        </p:nvSpPr>
        <p:spPr>
          <a:xfrm>
            <a:off x="6130637" y="4308764"/>
            <a:ext cx="1205345"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73AA353F-4F8A-4F2D-8FBD-AADD59CD7125}"/>
              </a:ext>
            </a:extLst>
          </p:cNvPr>
          <p:cNvSpPr txBox="1"/>
          <p:nvPr/>
        </p:nvSpPr>
        <p:spPr>
          <a:xfrm>
            <a:off x="828605" y="1253836"/>
            <a:ext cx="3063816" cy="954107"/>
          </a:xfrm>
          <a:prstGeom prst="rect">
            <a:avLst/>
          </a:prstGeom>
          <a:noFill/>
        </p:spPr>
        <p:txBody>
          <a:bodyPr wrap="square" rtlCol="0">
            <a:spAutoFit/>
          </a:bodyPr>
          <a:lstStyle/>
          <a:p>
            <a:r>
              <a:rPr lang="en-US" sz="2800" b="1" dirty="0"/>
              <a:t>Electrical System-Block Diagram</a:t>
            </a:r>
          </a:p>
        </p:txBody>
      </p:sp>
      <p:sp>
        <p:nvSpPr>
          <p:cNvPr id="9" name="TextBox 8">
            <a:extLst>
              <a:ext uri="{FF2B5EF4-FFF2-40B4-BE49-F238E27FC236}">
                <a16:creationId xmlns:a16="http://schemas.microsoft.com/office/drawing/2014/main" id="{79306129-44E6-434D-9E20-50851834E42C}"/>
              </a:ext>
            </a:extLst>
          </p:cNvPr>
          <p:cNvSpPr txBox="1"/>
          <p:nvPr/>
        </p:nvSpPr>
        <p:spPr>
          <a:xfrm>
            <a:off x="6013578" y="754855"/>
            <a:ext cx="3588327"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46219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7977D-2B73-4A74-8125-11508D005BB8}"/>
              </a:ext>
            </a:extLst>
          </p:cNvPr>
          <p:cNvPicPr>
            <a:picLocks noChangeAspect="1"/>
          </p:cNvPicPr>
          <p:nvPr/>
        </p:nvPicPr>
        <p:blipFill>
          <a:blip r:embed="rId2"/>
          <a:stretch>
            <a:fillRect/>
          </a:stretch>
        </p:blipFill>
        <p:spPr>
          <a:xfrm>
            <a:off x="4457932" y="633583"/>
            <a:ext cx="6503144" cy="5590833"/>
          </a:xfrm>
          <a:prstGeom prst="rect">
            <a:avLst/>
          </a:prstGeom>
        </p:spPr>
      </p:pic>
      <p:sp>
        <p:nvSpPr>
          <p:cNvPr id="9" name="TextBox 8">
            <a:extLst>
              <a:ext uri="{FF2B5EF4-FFF2-40B4-BE49-F238E27FC236}">
                <a16:creationId xmlns:a16="http://schemas.microsoft.com/office/drawing/2014/main" id="{ADF23AC2-9C16-429F-8DA6-78ABC26B3F32}"/>
              </a:ext>
            </a:extLst>
          </p:cNvPr>
          <p:cNvSpPr txBox="1"/>
          <p:nvPr/>
        </p:nvSpPr>
        <p:spPr>
          <a:xfrm>
            <a:off x="1230924" y="931985"/>
            <a:ext cx="3227008" cy="1323439"/>
          </a:xfrm>
          <a:prstGeom prst="rect">
            <a:avLst/>
          </a:prstGeom>
          <a:noFill/>
        </p:spPr>
        <p:txBody>
          <a:bodyPr wrap="square" rtlCol="0">
            <a:spAutoFit/>
          </a:bodyPr>
          <a:lstStyle/>
          <a:p>
            <a:r>
              <a:rPr lang="en-US" sz="4000" b="1" dirty="0"/>
              <a:t>Main Circuit Diagram</a:t>
            </a:r>
          </a:p>
        </p:txBody>
      </p:sp>
    </p:spTree>
    <p:extLst>
      <p:ext uri="{BB962C8B-B14F-4D97-AF65-F5344CB8AC3E}">
        <p14:creationId xmlns:p14="http://schemas.microsoft.com/office/powerpoint/2010/main" val="25480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704358" y="752367"/>
            <a:ext cx="9065284" cy="881266"/>
          </a:xfrm>
          <a:prstGeom prst="rect">
            <a:avLst/>
          </a:prstGeom>
        </p:spPr>
        <p:txBody>
          <a:bodyPr spcFirstLastPara="1" vert="horz" wrap="square" lIns="121900" tIns="121900" rIns="121900" bIns="121900" rtlCol="0" anchor="b" anchorCtr="0">
            <a:noAutofit/>
          </a:bodyPr>
          <a:lstStyle/>
          <a:p>
            <a:pPr algn="l"/>
            <a:r>
              <a:rPr lang="en" b="1" dirty="0"/>
              <a:t>Power Calculation</a:t>
            </a:r>
            <a:endParaRPr b="1" dirty="0"/>
          </a:p>
        </p:txBody>
      </p:sp>
      <p:sp>
        <p:nvSpPr>
          <p:cNvPr id="168" name="Google Shape;168;p27"/>
          <p:cNvSpPr txBox="1">
            <a:spLocks noGrp="1"/>
          </p:cNvSpPr>
          <p:nvPr>
            <p:ph type="body" idx="1"/>
          </p:nvPr>
        </p:nvSpPr>
        <p:spPr>
          <a:xfrm>
            <a:off x="704359" y="1633632"/>
            <a:ext cx="4938452" cy="4261841"/>
          </a:xfrm>
          <a:prstGeom prst="rect">
            <a:avLst/>
          </a:prstGeom>
        </p:spPr>
        <p:txBody>
          <a:bodyPr spcFirstLastPara="1" vert="horz" wrap="square" lIns="121900" tIns="121900" rIns="121900" bIns="121900" rtlCol="0" anchor="t" anchorCtr="0">
            <a:noAutofit/>
          </a:bodyPr>
          <a:lstStyle/>
          <a:p>
            <a:pPr marL="0" indent="0">
              <a:spcBef>
                <a:spcPts val="600"/>
              </a:spcBef>
              <a:spcAft>
                <a:spcPts val="600"/>
              </a:spcAft>
              <a:buClrTx/>
              <a:buNone/>
            </a:pPr>
            <a:r>
              <a:rPr lang="en-US" sz="2800" b="1" dirty="0"/>
              <a:t>Power Consumption </a:t>
            </a:r>
          </a:p>
          <a:p>
            <a:pPr marL="342900" indent="-342900">
              <a:spcBef>
                <a:spcPts val="600"/>
              </a:spcBef>
              <a:spcAft>
                <a:spcPts val="600"/>
              </a:spcAft>
              <a:buClrTx/>
              <a:buFont typeface="Wingdings" panose="05000000000000000000" pitchFamily="2" charset="2"/>
              <a:buChar char="Ø"/>
            </a:pPr>
            <a:r>
              <a:rPr lang="en-US" dirty="0"/>
              <a:t>Arduino Mega: 2.5 </a:t>
            </a:r>
            <a:r>
              <a:rPr lang="en-US" dirty="0" err="1"/>
              <a:t>Wh</a:t>
            </a:r>
            <a:endParaRPr lang="en-US" dirty="0"/>
          </a:p>
          <a:p>
            <a:pPr marL="342900" indent="-342900">
              <a:spcBef>
                <a:spcPts val="600"/>
              </a:spcBef>
              <a:spcAft>
                <a:spcPts val="600"/>
              </a:spcAft>
              <a:buClrTx/>
              <a:buFont typeface="Wingdings" panose="05000000000000000000" pitchFamily="2" charset="2"/>
              <a:buChar char="Ø"/>
            </a:pPr>
            <a:r>
              <a:rPr lang="en-US" dirty="0"/>
              <a:t>Arduino Nano: 0.0627 </a:t>
            </a:r>
            <a:r>
              <a:rPr lang="en-US" dirty="0" err="1"/>
              <a:t>Wh</a:t>
            </a:r>
            <a:endParaRPr lang="en-US" dirty="0"/>
          </a:p>
          <a:p>
            <a:pPr marL="342900" indent="-342900">
              <a:spcBef>
                <a:spcPts val="600"/>
              </a:spcBef>
              <a:spcAft>
                <a:spcPts val="600"/>
              </a:spcAft>
              <a:buClrTx/>
              <a:buFont typeface="Wingdings" panose="05000000000000000000" pitchFamily="2" charset="2"/>
              <a:buChar char="Ø"/>
            </a:pPr>
            <a:r>
              <a:rPr lang="en-US" dirty="0"/>
              <a:t>Ultrasonic Sensor x3: 0.075 </a:t>
            </a:r>
            <a:r>
              <a:rPr lang="en-US" dirty="0" err="1"/>
              <a:t>Wh</a:t>
            </a:r>
            <a:endParaRPr lang="en-US" dirty="0"/>
          </a:p>
          <a:p>
            <a:pPr marL="342900" indent="-342900">
              <a:spcBef>
                <a:spcPts val="600"/>
              </a:spcBef>
              <a:spcAft>
                <a:spcPts val="600"/>
              </a:spcAft>
              <a:buClrTx/>
              <a:buFont typeface="Wingdings" panose="05000000000000000000" pitchFamily="2" charset="2"/>
              <a:buChar char="Ø"/>
            </a:pPr>
            <a:r>
              <a:rPr lang="en-US" dirty="0"/>
              <a:t>ACS758 Sensor Module: 0.1 </a:t>
            </a:r>
            <a:r>
              <a:rPr lang="en-US" dirty="0" err="1"/>
              <a:t>Wh</a:t>
            </a:r>
            <a:endParaRPr lang="en-US" dirty="0"/>
          </a:p>
          <a:p>
            <a:pPr marL="342900" indent="-342900">
              <a:spcBef>
                <a:spcPts val="600"/>
              </a:spcBef>
              <a:spcAft>
                <a:spcPts val="600"/>
              </a:spcAft>
              <a:buClrTx/>
              <a:buFont typeface="Wingdings" panose="05000000000000000000" pitchFamily="2" charset="2"/>
              <a:buChar char="Ø"/>
            </a:pPr>
            <a:r>
              <a:rPr lang="en-US" dirty="0"/>
              <a:t>Motors (x2): 72-960 </a:t>
            </a:r>
            <a:r>
              <a:rPr lang="en-US" dirty="0" err="1"/>
              <a:t>Wh</a:t>
            </a:r>
            <a:endParaRPr lang="en-US" dirty="0"/>
          </a:p>
          <a:p>
            <a:pPr marL="342900" indent="-342900">
              <a:spcBef>
                <a:spcPts val="600"/>
              </a:spcBef>
              <a:spcAft>
                <a:spcPts val="600"/>
              </a:spcAft>
              <a:buClrTx/>
              <a:buFont typeface="Wingdings" panose="05000000000000000000" pitchFamily="2" charset="2"/>
              <a:buChar char="Ø"/>
            </a:pPr>
            <a:r>
              <a:rPr lang="en-US" dirty="0" err="1"/>
              <a:t>Sabertooth</a:t>
            </a:r>
            <a:r>
              <a:rPr lang="en-US" dirty="0"/>
              <a:t> Motor-driver: 768 </a:t>
            </a:r>
            <a:r>
              <a:rPr lang="en-US" dirty="0" err="1"/>
              <a:t>Wh</a:t>
            </a:r>
            <a:r>
              <a:rPr lang="en-US" dirty="0"/>
              <a:t> </a:t>
            </a:r>
          </a:p>
          <a:p>
            <a:pPr marL="342900" indent="-342900">
              <a:spcBef>
                <a:spcPts val="600"/>
              </a:spcBef>
              <a:spcAft>
                <a:spcPts val="600"/>
              </a:spcAft>
              <a:buClrTx/>
              <a:buFont typeface="Wingdings" panose="05000000000000000000" pitchFamily="2" charset="2"/>
              <a:buChar char="Ø"/>
            </a:pPr>
            <a:endParaRPr lang="en-US" sz="2800" dirty="0"/>
          </a:p>
          <a:p>
            <a:pPr marL="342900" indent="-342900">
              <a:spcBef>
                <a:spcPts val="2133"/>
              </a:spcBef>
              <a:spcAft>
                <a:spcPts val="2133"/>
              </a:spcAft>
              <a:buClrTx/>
              <a:buFont typeface="Wingdings" panose="05000000000000000000" pitchFamily="2" charset="2"/>
              <a:buChar char="Ø"/>
            </a:pPr>
            <a:endParaRPr lang="en-US" dirty="0"/>
          </a:p>
          <a:p>
            <a:pPr marL="342900" indent="-342900">
              <a:spcBef>
                <a:spcPts val="2133"/>
              </a:spcBef>
              <a:spcAft>
                <a:spcPts val="2133"/>
              </a:spcAft>
              <a:buClrTx/>
              <a:buFont typeface="Wingdings" panose="05000000000000000000" pitchFamily="2" charset="2"/>
              <a:buChar char="Ø"/>
            </a:pPr>
            <a:endParaRPr lang="en-US" dirty="0"/>
          </a:p>
          <a:p>
            <a:pPr marL="342900" indent="-342900">
              <a:spcBef>
                <a:spcPts val="2133"/>
              </a:spcBef>
              <a:spcAft>
                <a:spcPts val="2133"/>
              </a:spcAft>
              <a:buClrTx/>
              <a:buFont typeface="Wingdings" panose="05000000000000000000" pitchFamily="2" charset="2"/>
              <a:buChar char="Ø"/>
            </a:pPr>
            <a:endParaRPr lang="en-US" dirty="0"/>
          </a:p>
          <a:p>
            <a:pPr marL="342900" indent="-342900">
              <a:spcBef>
                <a:spcPts val="2133"/>
              </a:spcBef>
              <a:spcAft>
                <a:spcPts val="2133"/>
              </a:spcAft>
              <a:buClrTx/>
              <a:buFont typeface="Wingdings" panose="05000000000000000000" pitchFamily="2" charset="2"/>
              <a:buChar char="Ø"/>
            </a:pPr>
            <a:endParaRPr lang="en-US" dirty="0"/>
          </a:p>
          <a:p>
            <a:pPr marL="342900" indent="-342900">
              <a:spcBef>
                <a:spcPts val="2133"/>
              </a:spcBef>
              <a:spcAft>
                <a:spcPts val="2133"/>
              </a:spcAft>
              <a:buClrTx/>
              <a:buFont typeface="Wingdings" panose="05000000000000000000" pitchFamily="2" charset="2"/>
              <a:buChar char="Ø"/>
            </a:pPr>
            <a:endParaRPr lang="en-US" dirty="0"/>
          </a:p>
          <a:p>
            <a:pPr marL="0" indent="0">
              <a:spcBef>
                <a:spcPts val="2133"/>
              </a:spcBef>
              <a:spcAft>
                <a:spcPts val="2133"/>
              </a:spcAft>
              <a:buNone/>
            </a:pPr>
            <a:endParaRPr dirty="0"/>
          </a:p>
        </p:txBody>
      </p:sp>
      <p:sp>
        <p:nvSpPr>
          <p:cNvPr id="2" name="TextBox 1">
            <a:extLst>
              <a:ext uri="{FF2B5EF4-FFF2-40B4-BE49-F238E27FC236}">
                <a16:creationId xmlns:a16="http://schemas.microsoft.com/office/drawing/2014/main" id="{3FD026ED-F45B-4930-BDD2-C465903C0939}"/>
              </a:ext>
            </a:extLst>
          </p:cNvPr>
          <p:cNvSpPr txBox="1"/>
          <p:nvPr/>
        </p:nvSpPr>
        <p:spPr>
          <a:xfrm>
            <a:off x="6096000" y="1900989"/>
            <a:ext cx="4656222" cy="892552"/>
          </a:xfrm>
          <a:prstGeom prst="rect">
            <a:avLst/>
          </a:prstGeom>
          <a:noFill/>
        </p:spPr>
        <p:txBody>
          <a:bodyPr wrap="square" rtlCol="0">
            <a:spAutoFit/>
          </a:bodyPr>
          <a:lstStyle/>
          <a:p>
            <a:r>
              <a:rPr lang="en-US" sz="2800" b="1" dirty="0"/>
              <a:t>Power Supply</a:t>
            </a:r>
          </a:p>
          <a:p>
            <a:pPr marL="457200" indent="-457200">
              <a:buFont typeface="Wingdings" panose="05000000000000000000" pitchFamily="2" charset="2"/>
              <a:buChar char="Ø"/>
            </a:pPr>
            <a:r>
              <a:rPr lang="en-US" sz="2400" dirty="0"/>
              <a:t>Mighty Max Battery: 1056 </a:t>
            </a:r>
            <a:r>
              <a:rPr lang="en-US" sz="2400" dirty="0" err="1"/>
              <a:t>Wh</a:t>
            </a:r>
            <a:endParaRPr lang="en-US" sz="2400" dirty="0"/>
          </a:p>
        </p:txBody>
      </p:sp>
      <p:sp>
        <p:nvSpPr>
          <p:cNvPr id="3" name="TextBox 2">
            <a:extLst>
              <a:ext uri="{FF2B5EF4-FFF2-40B4-BE49-F238E27FC236}">
                <a16:creationId xmlns:a16="http://schemas.microsoft.com/office/drawing/2014/main" id="{C6CCE916-684F-4812-AFAE-7E62680CC6D4}"/>
              </a:ext>
            </a:extLst>
          </p:cNvPr>
          <p:cNvSpPr txBox="1"/>
          <p:nvPr/>
        </p:nvSpPr>
        <p:spPr>
          <a:xfrm>
            <a:off x="6096000" y="3429000"/>
            <a:ext cx="4656222" cy="461665"/>
          </a:xfrm>
          <a:prstGeom prst="rect">
            <a:avLst/>
          </a:prstGeom>
          <a:noFill/>
        </p:spPr>
        <p:txBody>
          <a:bodyPr wrap="square" rtlCol="0">
            <a:spAutoFit/>
          </a:bodyPr>
          <a:lstStyle/>
          <a:p>
            <a:r>
              <a:rPr lang="en-US" sz="2400" b="1" dirty="0">
                <a:solidFill>
                  <a:srgbClr val="FF0000"/>
                </a:solidFill>
              </a:rPr>
              <a:t>Max Run Time : 36 Minutes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37FF-5DD3-441E-95DE-B60E56FAE877}"/>
              </a:ext>
            </a:extLst>
          </p:cNvPr>
          <p:cNvSpPr>
            <a:spLocks noGrp="1"/>
          </p:cNvSpPr>
          <p:nvPr>
            <p:ph type="title"/>
          </p:nvPr>
        </p:nvSpPr>
        <p:spPr/>
        <p:txBody>
          <a:bodyPr/>
          <a:lstStyle/>
          <a:p>
            <a:r>
              <a:rPr lang="en-US" b="1" dirty="0"/>
              <a:t>Components List</a:t>
            </a:r>
          </a:p>
        </p:txBody>
      </p:sp>
      <p:sp>
        <p:nvSpPr>
          <p:cNvPr id="4" name="TextBox 3">
            <a:extLst>
              <a:ext uri="{FF2B5EF4-FFF2-40B4-BE49-F238E27FC236}">
                <a16:creationId xmlns:a16="http://schemas.microsoft.com/office/drawing/2014/main" id="{64276DCB-6D20-471E-AE1D-ABDB62F8383D}"/>
              </a:ext>
            </a:extLst>
          </p:cNvPr>
          <p:cNvSpPr txBox="1"/>
          <p:nvPr/>
        </p:nvSpPr>
        <p:spPr>
          <a:xfrm>
            <a:off x="1542047" y="2494510"/>
            <a:ext cx="8991138"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Jazzy Electric Drive Motors/Wheelchair Motor 12-24 VDC</a:t>
            </a:r>
          </a:p>
          <a:p>
            <a:pPr marL="285750" indent="-285750">
              <a:buFont typeface="Wingdings" panose="05000000000000000000" pitchFamily="2" charset="2"/>
              <a:buChar char="Ø"/>
            </a:pPr>
            <a:r>
              <a:rPr lang="en-US" dirty="0"/>
              <a:t>Arduino Mega 2560 with Built-in ESP8266 WIFI</a:t>
            </a:r>
          </a:p>
          <a:p>
            <a:pPr marL="285750" indent="-285750">
              <a:buFont typeface="Wingdings" panose="05000000000000000000" pitchFamily="2" charset="2"/>
              <a:buChar char="Ø"/>
            </a:pPr>
            <a:r>
              <a:rPr lang="en-US" dirty="0"/>
              <a:t>Sun Joe MJ401C Cordless Lawn Mower</a:t>
            </a:r>
          </a:p>
          <a:p>
            <a:pPr marL="285750" indent="-285750">
              <a:buFont typeface="Wingdings" panose="05000000000000000000" pitchFamily="2" charset="2"/>
              <a:buChar char="Ø"/>
            </a:pPr>
            <a:r>
              <a:rPr lang="en-US" dirty="0"/>
              <a:t>Sabretooth Dual 32A Motor Driver</a:t>
            </a:r>
          </a:p>
          <a:p>
            <a:pPr marL="285750" indent="-285750">
              <a:buFont typeface="Wingdings" panose="05000000000000000000" pitchFamily="2" charset="2"/>
              <a:buChar char="Ø"/>
            </a:pPr>
            <a:r>
              <a:rPr lang="en-US" dirty="0"/>
              <a:t>Digital Compass IC HMC5883L</a:t>
            </a:r>
          </a:p>
          <a:p>
            <a:pPr marL="285750" indent="-285750">
              <a:buFont typeface="Wingdings" panose="05000000000000000000" pitchFamily="2" charset="2"/>
              <a:buChar char="Ø"/>
            </a:pPr>
            <a:r>
              <a:rPr lang="en-US" dirty="0"/>
              <a:t>T Slotted Aluminum Extrusion</a:t>
            </a:r>
          </a:p>
          <a:p>
            <a:pPr marL="285750" indent="-285750">
              <a:buFont typeface="Wingdings" panose="05000000000000000000" pitchFamily="2" charset="2"/>
              <a:buChar char="Ø"/>
            </a:pPr>
            <a:r>
              <a:rPr lang="en-US" dirty="0"/>
              <a:t>Ultrasonic HC-SR04 Sensor</a:t>
            </a:r>
          </a:p>
          <a:p>
            <a:pPr marL="285750" indent="-285750">
              <a:buFont typeface="Wingdings" panose="05000000000000000000" pitchFamily="2" charset="2"/>
              <a:buChar char="Ø"/>
            </a:pPr>
            <a:r>
              <a:rPr lang="en-US" dirty="0"/>
              <a:t>PVC Swivel Caster Wheels</a:t>
            </a:r>
          </a:p>
          <a:p>
            <a:pPr marL="285750" indent="-285750">
              <a:buFont typeface="Wingdings" panose="05000000000000000000" pitchFamily="2" charset="2"/>
              <a:buChar char="Ø"/>
            </a:pPr>
            <a:r>
              <a:rPr lang="en-US" dirty="0"/>
              <a:t>Magnetic Contact Switch</a:t>
            </a:r>
          </a:p>
          <a:p>
            <a:pPr marL="285750" indent="-285750">
              <a:buFont typeface="Wingdings" panose="05000000000000000000" pitchFamily="2" charset="2"/>
              <a:buChar char="Ø"/>
            </a:pPr>
            <a:r>
              <a:rPr lang="en-US" dirty="0"/>
              <a:t>Neo-6M GPS Module</a:t>
            </a:r>
          </a:p>
          <a:p>
            <a:pPr marL="285750" indent="-285750">
              <a:buFont typeface="Wingdings" panose="05000000000000000000" pitchFamily="2" charset="2"/>
              <a:buChar char="Ø"/>
            </a:pPr>
            <a:r>
              <a:rPr lang="en-US" dirty="0"/>
              <a:t>Primo Drive Wheels</a:t>
            </a:r>
          </a:p>
          <a:p>
            <a:pPr marL="285750" indent="-285750">
              <a:buFont typeface="Wingdings" panose="05000000000000000000" pitchFamily="2" charset="2"/>
              <a:buChar char="Ø"/>
            </a:pPr>
            <a:r>
              <a:rPr lang="en-US" dirty="0"/>
              <a:t>Mighty Max Battery</a:t>
            </a:r>
          </a:p>
          <a:p>
            <a:pPr marL="285750" indent="-285750">
              <a:buFont typeface="Wingdings" panose="05000000000000000000" pitchFamily="2" charset="2"/>
              <a:buChar char="Ø"/>
            </a:pPr>
            <a:r>
              <a:rPr lang="en-US" dirty="0"/>
              <a:t>Power Supply</a:t>
            </a:r>
          </a:p>
        </p:txBody>
      </p:sp>
    </p:spTree>
    <p:extLst>
      <p:ext uri="{BB962C8B-B14F-4D97-AF65-F5344CB8AC3E}">
        <p14:creationId xmlns:p14="http://schemas.microsoft.com/office/powerpoint/2010/main" val="286270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 calcmode="lin" valueType="num">
                                      <p:cBhvr additive="base">
                                        <p:cTn id="7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12" end="12"/>
                                            </p:txEl>
                                          </p:spTgt>
                                        </p:tgtEl>
                                        <p:attrNameLst>
                                          <p:attrName>style.visibility</p:attrName>
                                        </p:attrNameLst>
                                      </p:cBhvr>
                                      <p:to>
                                        <p:strVal val="visible"/>
                                      </p:to>
                                    </p:set>
                                    <p:anim calcmode="lin" valueType="num">
                                      <p:cBhvr additive="base">
                                        <p:cTn id="7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849970" y="681861"/>
            <a:ext cx="5356829" cy="773150"/>
          </a:xfrm>
          <a:prstGeom prst="rect">
            <a:avLst/>
          </a:prstGeom>
        </p:spPr>
        <p:txBody>
          <a:bodyPr spcFirstLastPara="1" vert="horz" wrap="square" lIns="121900" tIns="121900" rIns="121900" bIns="121900" rtlCol="0" anchor="b" anchorCtr="0">
            <a:noAutofit/>
          </a:bodyPr>
          <a:lstStyle/>
          <a:p>
            <a:pPr algn="l"/>
            <a:r>
              <a:rPr lang="en" dirty="0"/>
              <a:t>Battery Charger</a:t>
            </a:r>
            <a:endParaRPr dirty="0"/>
          </a:p>
        </p:txBody>
      </p:sp>
      <p:pic>
        <p:nvPicPr>
          <p:cNvPr id="153" name="Google Shape;153;p26"/>
          <p:cNvPicPr preferRelativeResize="0"/>
          <p:nvPr/>
        </p:nvPicPr>
        <p:blipFill rotWithShape="1">
          <a:blip r:embed="rId3">
            <a:alphaModFix/>
          </a:blip>
          <a:srcRect t="3549"/>
          <a:stretch/>
        </p:blipFill>
        <p:spPr>
          <a:xfrm>
            <a:off x="849970" y="1563150"/>
            <a:ext cx="3921574" cy="2131697"/>
          </a:xfrm>
          <a:prstGeom prst="rect">
            <a:avLst/>
          </a:prstGeom>
          <a:noFill/>
          <a:ln w="19050" cap="flat" cmpd="sng">
            <a:solidFill>
              <a:srgbClr val="000000"/>
            </a:solidFill>
            <a:prstDash val="solid"/>
            <a:round/>
            <a:headEnd type="none" w="sm" len="sm"/>
            <a:tailEnd type="none" w="sm" len="sm"/>
          </a:ln>
        </p:spPr>
      </p:pic>
      <p:pic>
        <p:nvPicPr>
          <p:cNvPr id="154" name="Google Shape;154;p26"/>
          <p:cNvPicPr preferRelativeResize="0"/>
          <p:nvPr/>
        </p:nvPicPr>
        <p:blipFill>
          <a:blip r:embed="rId4">
            <a:alphaModFix/>
          </a:blip>
          <a:stretch>
            <a:fillRect/>
          </a:stretch>
        </p:blipFill>
        <p:spPr>
          <a:xfrm>
            <a:off x="6848213" y="1429673"/>
            <a:ext cx="2030916" cy="1849222"/>
          </a:xfrm>
          <a:prstGeom prst="rect">
            <a:avLst/>
          </a:prstGeom>
          <a:noFill/>
          <a:ln>
            <a:noFill/>
          </a:ln>
        </p:spPr>
      </p:pic>
      <p:pic>
        <p:nvPicPr>
          <p:cNvPr id="155" name="Google Shape;155;p26"/>
          <p:cNvPicPr preferRelativeResize="0"/>
          <p:nvPr/>
        </p:nvPicPr>
        <p:blipFill>
          <a:blip r:embed="rId5">
            <a:alphaModFix/>
          </a:blip>
          <a:stretch>
            <a:fillRect/>
          </a:stretch>
        </p:blipFill>
        <p:spPr>
          <a:xfrm>
            <a:off x="9075066" y="940105"/>
            <a:ext cx="1672633" cy="1498067"/>
          </a:xfrm>
          <a:prstGeom prst="rect">
            <a:avLst/>
          </a:prstGeom>
          <a:noFill/>
          <a:ln>
            <a:noFill/>
          </a:ln>
        </p:spPr>
      </p:pic>
      <p:pic>
        <p:nvPicPr>
          <p:cNvPr id="156" name="Google Shape;156;p26"/>
          <p:cNvPicPr preferRelativeResize="0"/>
          <p:nvPr/>
        </p:nvPicPr>
        <p:blipFill>
          <a:blip r:embed="rId6">
            <a:alphaModFix/>
          </a:blip>
          <a:stretch>
            <a:fillRect/>
          </a:stretch>
        </p:blipFill>
        <p:spPr>
          <a:xfrm>
            <a:off x="961608" y="3893715"/>
            <a:ext cx="1742302" cy="2131698"/>
          </a:xfrm>
          <a:prstGeom prst="rect">
            <a:avLst/>
          </a:prstGeom>
          <a:noFill/>
          <a:ln>
            <a:noFill/>
          </a:ln>
        </p:spPr>
      </p:pic>
      <p:sp>
        <p:nvSpPr>
          <p:cNvPr id="157" name="Google Shape;157;p26"/>
          <p:cNvSpPr txBox="1"/>
          <p:nvPr/>
        </p:nvSpPr>
        <p:spPr>
          <a:xfrm>
            <a:off x="4880623" y="2170524"/>
            <a:ext cx="1918763" cy="4048568"/>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 sz="1400" b="1" i="1" dirty="0">
                <a:solidFill>
                  <a:srgbClr val="111111"/>
                </a:solidFill>
                <a:highlight>
                  <a:srgbClr val="FFFFFF"/>
                </a:highlight>
              </a:rPr>
              <a:t>Power Supply</a:t>
            </a:r>
            <a:endParaRPr sz="1400" b="1" i="1" dirty="0">
              <a:solidFill>
                <a:srgbClr val="111111"/>
              </a:solidFill>
              <a:highlight>
                <a:srgbClr val="FFFFFF"/>
              </a:highlight>
            </a:endParaRPr>
          </a:p>
          <a:p>
            <a:r>
              <a:rPr lang="en" sz="1100" dirty="0">
                <a:solidFill>
                  <a:srgbClr val="111111"/>
                </a:solidFill>
                <a:highlight>
                  <a:srgbClr val="FFFFFF"/>
                </a:highlight>
              </a:rPr>
              <a:t>- Input voltage range; AC110-220V</a:t>
            </a:r>
            <a:endParaRPr sz="1100" dirty="0">
              <a:solidFill>
                <a:srgbClr val="111111"/>
              </a:solidFill>
              <a:highlight>
                <a:srgbClr val="FFFFFF"/>
              </a:highlight>
            </a:endParaRPr>
          </a:p>
          <a:p>
            <a:r>
              <a:rPr lang="en" sz="1100" dirty="0">
                <a:solidFill>
                  <a:srgbClr val="111111"/>
                </a:solidFill>
                <a:highlight>
                  <a:srgbClr val="FFFFFF"/>
                </a:highlight>
              </a:rPr>
              <a:t>- </a:t>
            </a:r>
            <a:r>
              <a:rPr lang="en" sz="1100" dirty="0">
                <a:solidFill>
                  <a:srgbClr val="111111"/>
                </a:solidFill>
                <a:highlight>
                  <a:schemeClr val="lt1"/>
                </a:highlight>
              </a:rPr>
              <a:t>Adjustable </a:t>
            </a:r>
            <a:r>
              <a:rPr lang="en" sz="1100" dirty="0">
                <a:solidFill>
                  <a:srgbClr val="111111"/>
                </a:solidFill>
                <a:highlight>
                  <a:srgbClr val="FFFFFF"/>
                </a:highlight>
              </a:rPr>
              <a:t>output voltage range; DC 0-48V   </a:t>
            </a:r>
            <a:endParaRPr sz="1100" dirty="0">
              <a:solidFill>
                <a:srgbClr val="111111"/>
              </a:solidFill>
              <a:highlight>
                <a:srgbClr val="FFFFFF"/>
              </a:highlight>
            </a:endParaRPr>
          </a:p>
          <a:p>
            <a:r>
              <a:rPr lang="en" sz="1100" dirty="0">
                <a:solidFill>
                  <a:srgbClr val="111111"/>
                </a:solidFill>
                <a:highlight>
                  <a:srgbClr val="FFFFFF"/>
                </a:highlight>
              </a:rPr>
              <a:t>- Output current 10A-max; Unregulated</a:t>
            </a:r>
            <a:endParaRPr sz="1100" dirty="0">
              <a:solidFill>
                <a:srgbClr val="111111"/>
              </a:solidFill>
              <a:highlight>
                <a:srgbClr val="FFFFFF"/>
              </a:highlight>
            </a:endParaRPr>
          </a:p>
          <a:p>
            <a:r>
              <a:rPr lang="en" sz="1400" b="1" i="1" dirty="0">
                <a:solidFill>
                  <a:srgbClr val="111111"/>
                </a:solidFill>
                <a:highlight>
                  <a:srgbClr val="FFFFFF"/>
                </a:highlight>
              </a:rPr>
              <a:t>L.A.B Charge Controller(CC) Ckt.</a:t>
            </a:r>
            <a:endParaRPr sz="1400" b="1" i="1" dirty="0">
              <a:solidFill>
                <a:srgbClr val="111111"/>
              </a:solidFill>
              <a:highlight>
                <a:srgbClr val="FFFFFF"/>
              </a:highlight>
            </a:endParaRPr>
          </a:p>
          <a:p>
            <a:r>
              <a:rPr lang="en" sz="1100" dirty="0">
                <a:solidFill>
                  <a:srgbClr val="111111"/>
                </a:solidFill>
                <a:highlight>
                  <a:srgbClr val="FFFFFF"/>
                </a:highlight>
              </a:rPr>
              <a:t>- Manually adjustable standby charge start/stop voltage</a:t>
            </a:r>
            <a:endParaRPr sz="1100" dirty="0">
              <a:solidFill>
                <a:srgbClr val="111111"/>
              </a:solidFill>
              <a:highlight>
                <a:srgbClr val="FFFFFF"/>
              </a:highlight>
            </a:endParaRPr>
          </a:p>
          <a:p>
            <a:r>
              <a:rPr lang="en" sz="1400" b="1" i="1" dirty="0">
                <a:solidFill>
                  <a:srgbClr val="111111"/>
                </a:solidFill>
                <a:highlight>
                  <a:srgbClr val="FFFFFF"/>
                </a:highlight>
              </a:rPr>
              <a:t>Battery</a:t>
            </a:r>
            <a:endParaRPr sz="1400" b="1" i="1" dirty="0">
              <a:solidFill>
                <a:srgbClr val="111111"/>
              </a:solidFill>
              <a:highlight>
                <a:srgbClr val="FFFFFF"/>
              </a:highlight>
            </a:endParaRPr>
          </a:p>
          <a:p>
            <a:r>
              <a:rPr lang="en" sz="1100" dirty="0">
                <a:solidFill>
                  <a:srgbClr val="111111"/>
                </a:solidFill>
                <a:highlight>
                  <a:srgbClr val="FFFFFF"/>
                </a:highlight>
              </a:rPr>
              <a:t>- 22Ah(x2)</a:t>
            </a:r>
            <a:endParaRPr sz="1100" dirty="0">
              <a:solidFill>
                <a:srgbClr val="111111"/>
              </a:solidFill>
              <a:highlight>
                <a:srgbClr val="FFFFFF"/>
              </a:highlight>
            </a:endParaRPr>
          </a:p>
          <a:p>
            <a:r>
              <a:rPr lang="en" sz="1100" dirty="0">
                <a:solidFill>
                  <a:srgbClr val="111111"/>
                </a:solidFill>
                <a:highlight>
                  <a:srgbClr val="FFFFFF"/>
                </a:highlight>
              </a:rPr>
              <a:t>- 29.9Vmax; Charging Voltage</a:t>
            </a:r>
            <a:endParaRPr sz="1100" dirty="0">
              <a:solidFill>
                <a:srgbClr val="111111"/>
              </a:solidFill>
              <a:highlight>
                <a:srgbClr val="FFFFFF"/>
              </a:highlight>
            </a:endParaRPr>
          </a:p>
          <a:p>
            <a:r>
              <a:rPr lang="en" sz="1100" dirty="0">
                <a:solidFill>
                  <a:srgbClr val="111111"/>
                </a:solidFill>
                <a:highlight>
                  <a:srgbClr val="FFFFFF"/>
                </a:highlight>
              </a:rPr>
              <a:t>- 6.6Amax; Constant Charge Current</a:t>
            </a:r>
            <a:endParaRPr sz="1100" dirty="0">
              <a:solidFill>
                <a:srgbClr val="111111"/>
              </a:solidFill>
              <a:highlight>
                <a:srgbClr val="FFFFFF"/>
              </a:highlight>
            </a:endParaRPr>
          </a:p>
          <a:p>
            <a:r>
              <a:rPr lang="en" sz="1400" b="1" i="1" dirty="0">
                <a:solidFill>
                  <a:srgbClr val="111111"/>
                </a:solidFill>
                <a:highlight>
                  <a:schemeClr val="lt1"/>
                </a:highlight>
              </a:rPr>
              <a:t>5-Ohm 25w current limiting resistor</a:t>
            </a:r>
            <a:endParaRPr sz="1400" b="1" i="1" dirty="0">
              <a:solidFill>
                <a:srgbClr val="111111"/>
              </a:solidFill>
              <a:highlight>
                <a:schemeClr val="lt1"/>
              </a:highlight>
            </a:endParaRPr>
          </a:p>
          <a:p>
            <a:r>
              <a:rPr lang="en" sz="1100" dirty="0">
                <a:solidFill>
                  <a:srgbClr val="111111"/>
                </a:solidFill>
                <a:highlight>
                  <a:schemeClr val="lt1"/>
                </a:highlight>
              </a:rPr>
              <a:t>- current limiter to CC; 5.28A </a:t>
            </a:r>
            <a:endParaRPr sz="1100" dirty="0">
              <a:solidFill>
                <a:srgbClr val="111111"/>
              </a:solidFill>
              <a:highlight>
                <a:schemeClr val="lt1"/>
              </a:highlight>
            </a:endParaRPr>
          </a:p>
        </p:txBody>
      </p:sp>
      <p:pic>
        <p:nvPicPr>
          <p:cNvPr id="158" name="Google Shape;158;p26"/>
          <p:cNvPicPr preferRelativeResize="0"/>
          <p:nvPr/>
        </p:nvPicPr>
        <p:blipFill>
          <a:blip r:embed="rId7">
            <a:alphaModFix/>
          </a:blip>
          <a:stretch>
            <a:fillRect/>
          </a:stretch>
        </p:blipFill>
        <p:spPr>
          <a:xfrm>
            <a:off x="4880623" y="1455011"/>
            <a:ext cx="1918763" cy="706222"/>
          </a:xfrm>
          <a:prstGeom prst="rect">
            <a:avLst/>
          </a:prstGeom>
          <a:noFill/>
          <a:ln>
            <a:noFill/>
          </a:ln>
        </p:spPr>
      </p:pic>
      <p:pic>
        <p:nvPicPr>
          <p:cNvPr id="159" name="Google Shape;159;p26"/>
          <p:cNvPicPr preferRelativeResize="0"/>
          <p:nvPr/>
        </p:nvPicPr>
        <p:blipFill>
          <a:blip r:embed="rId8">
            <a:alphaModFix/>
          </a:blip>
          <a:stretch>
            <a:fillRect/>
          </a:stretch>
        </p:blipFill>
        <p:spPr>
          <a:xfrm>
            <a:off x="6848213" y="4056359"/>
            <a:ext cx="3547332" cy="2162733"/>
          </a:xfrm>
          <a:prstGeom prst="rect">
            <a:avLst/>
          </a:prstGeom>
          <a:noFill/>
          <a:ln>
            <a:noFill/>
          </a:ln>
        </p:spPr>
      </p:pic>
      <p:pic>
        <p:nvPicPr>
          <p:cNvPr id="160" name="Google Shape;160;p26"/>
          <p:cNvPicPr preferRelativeResize="0"/>
          <p:nvPr/>
        </p:nvPicPr>
        <p:blipFill>
          <a:blip r:embed="rId5">
            <a:alphaModFix/>
          </a:blip>
          <a:stretch>
            <a:fillRect/>
          </a:stretch>
        </p:blipFill>
        <p:spPr>
          <a:xfrm>
            <a:off x="9173432" y="2381092"/>
            <a:ext cx="1574267" cy="1498067"/>
          </a:xfrm>
          <a:prstGeom prst="rect">
            <a:avLst/>
          </a:prstGeom>
          <a:noFill/>
          <a:ln>
            <a:noFill/>
          </a:ln>
        </p:spPr>
      </p:pic>
      <p:pic>
        <p:nvPicPr>
          <p:cNvPr id="161" name="Google Shape;161;p26"/>
          <p:cNvPicPr preferRelativeResize="0"/>
          <p:nvPr/>
        </p:nvPicPr>
        <p:blipFill>
          <a:blip r:embed="rId9">
            <a:alphaModFix/>
          </a:blip>
          <a:stretch>
            <a:fillRect/>
          </a:stretch>
        </p:blipFill>
        <p:spPr>
          <a:xfrm>
            <a:off x="10504624" y="4494292"/>
            <a:ext cx="972268" cy="981138"/>
          </a:xfrm>
          <a:prstGeom prst="rect">
            <a:avLst/>
          </a:prstGeom>
          <a:noFill/>
          <a:ln>
            <a:noFill/>
          </a:ln>
        </p:spPr>
      </p:pic>
      <p:pic>
        <p:nvPicPr>
          <p:cNvPr id="162" name="Google Shape;162;p26"/>
          <p:cNvPicPr preferRelativeResize="0"/>
          <p:nvPr/>
        </p:nvPicPr>
        <p:blipFill>
          <a:blip r:embed="rId10">
            <a:alphaModFix/>
          </a:blip>
          <a:stretch>
            <a:fillRect/>
          </a:stretch>
        </p:blipFill>
        <p:spPr>
          <a:xfrm>
            <a:off x="2752737" y="3893715"/>
            <a:ext cx="2127886" cy="2131697"/>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3574</TotalTime>
  <Words>1088</Words>
  <Application>Microsoft Office PowerPoint</Application>
  <PresentationFormat>Widescreen</PresentationFormat>
  <Paragraphs>142</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Candara Light</vt:lpstr>
      <vt:lpstr>Garamond</vt:lpstr>
      <vt:lpstr>Wingdings</vt:lpstr>
      <vt:lpstr>Organic</vt:lpstr>
      <vt:lpstr>MowBotic</vt:lpstr>
      <vt:lpstr>      Motivation</vt:lpstr>
      <vt:lpstr>Inspiration</vt:lpstr>
      <vt:lpstr>Build Design</vt:lpstr>
      <vt:lpstr>PowerPoint Presentation</vt:lpstr>
      <vt:lpstr>PowerPoint Presentation</vt:lpstr>
      <vt:lpstr>Power Calculation</vt:lpstr>
      <vt:lpstr>Components List</vt:lpstr>
      <vt:lpstr>Battery Charger</vt:lpstr>
      <vt:lpstr>Arduino Mega2560 + WIFI </vt:lpstr>
      <vt:lpstr>Sun Joe MJ401C Cordless Lawn Mower</vt:lpstr>
      <vt:lpstr>Jazzy Motors / Gearbox</vt:lpstr>
      <vt:lpstr>PowerPoint Presentation</vt:lpstr>
      <vt:lpstr>How to navigate in a lawn?</vt:lpstr>
      <vt:lpstr>NEO-6M GPS Module </vt:lpstr>
      <vt:lpstr>SparkFun GPS-RTK Board-NEO-M8P-2</vt:lpstr>
      <vt:lpstr>PowerPoint Presentation</vt:lpstr>
      <vt:lpstr>PowerPoint Presentation</vt:lpstr>
      <vt:lpstr>PowerPoint Presentation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MowBotic</dc:title>
  <dc:creator>xiang chen</dc:creator>
  <cp:lastModifiedBy>Raj 😎</cp:lastModifiedBy>
  <cp:revision>63</cp:revision>
  <dcterms:created xsi:type="dcterms:W3CDTF">2021-10-21T02:14:00Z</dcterms:created>
  <dcterms:modified xsi:type="dcterms:W3CDTF">2024-09-03T10:34:04Z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82F7D82F0D37452EA5759B826678D449</vt:lpwstr>
  </property>
  <property fmtid="{D5CDD505-2E9C-101B-9397-08002B2CF9AE}" pid="3" name="KSOProductBuildVer">
    <vt:lpwstr>1033-11.2.0.10323</vt:lpwstr>
  </property>
</Properties>
</file>